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59" r:id="rId7"/>
    <p:sldId id="263" r:id="rId8"/>
    <p:sldId id="257" r:id="rId9"/>
    <p:sldId id="264" r:id="rId10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7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1DE66F0-9FBD-4D9B-8A1F-7E9E6EA38F12}" type="datetimeFigureOut">
              <a:rPr lang="mk-MK" smtClean="0"/>
              <a:pPr/>
              <a:t>28.03.2020</a:t>
            </a:fld>
            <a:endParaRPr lang="mk-M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mk-MK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738C4FF-9000-464C-8BB1-A11996B03975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66F0-9FBD-4D9B-8A1F-7E9E6EA38F12}" type="datetimeFigureOut">
              <a:rPr lang="mk-MK" smtClean="0"/>
              <a:pPr/>
              <a:t>28.03.2020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C4FF-9000-464C-8BB1-A11996B03975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66F0-9FBD-4D9B-8A1F-7E9E6EA38F12}" type="datetimeFigureOut">
              <a:rPr lang="mk-MK" smtClean="0"/>
              <a:pPr/>
              <a:t>28.03.2020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C4FF-9000-464C-8BB1-A11996B03975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1DE66F0-9FBD-4D9B-8A1F-7E9E6EA38F12}" type="datetimeFigureOut">
              <a:rPr lang="mk-MK" smtClean="0"/>
              <a:pPr/>
              <a:t>28.03.2020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C4FF-9000-464C-8BB1-A11996B03975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1DE66F0-9FBD-4D9B-8A1F-7E9E6EA38F12}" type="datetimeFigureOut">
              <a:rPr lang="mk-MK" smtClean="0"/>
              <a:pPr/>
              <a:t>28.03.2020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738C4FF-9000-464C-8BB1-A11996B03975}" type="slidenum">
              <a:rPr lang="mk-MK" smtClean="0"/>
              <a:pPr/>
              <a:t>‹#›</a:t>
            </a:fld>
            <a:endParaRPr lang="mk-MK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1DE66F0-9FBD-4D9B-8A1F-7E9E6EA38F12}" type="datetimeFigureOut">
              <a:rPr lang="mk-MK" smtClean="0"/>
              <a:pPr/>
              <a:t>28.03.2020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738C4FF-9000-464C-8BB1-A11996B03975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1DE66F0-9FBD-4D9B-8A1F-7E9E6EA38F12}" type="datetimeFigureOut">
              <a:rPr lang="mk-MK" smtClean="0"/>
              <a:pPr/>
              <a:t>28.03.2020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738C4FF-9000-464C-8BB1-A11996B03975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66F0-9FBD-4D9B-8A1F-7E9E6EA38F12}" type="datetimeFigureOut">
              <a:rPr lang="mk-MK" smtClean="0"/>
              <a:pPr/>
              <a:t>28.03.2020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C4FF-9000-464C-8BB1-A11996B03975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1DE66F0-9FBD-4D9B-8A1F-7E9E6EA38F12}" type="datetimeFigureOut">
              <a:rPr lang="mk-MK" smtClean="0"/>
              <a:pPr/>
              <a:t>28.03.2020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738C4FF-9000-464C-8BB1-A11996B03975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1DE66F0-9FBD-4D9B-8A1F-7E9E6EA38F12}" type="datetimeFigureOut">
              <a:rPr lang="mk-MK" smtClean="0"/>
              <a:pPr/>
              <a:t>28.03.2020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738C4FF-9000-464C-8BB1-A11996B03975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1DE66F0-9FBD-4D9B-8A1F-7E9E6EA38F12}" type="datetimeFigureOut">
              <a:rPr lang="mk-MK" smtClean="0"/>
              <a:pPr/>
              <a:t>28.03.2020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738C4FF-9000-464C-8BB1-A11996B03975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1DE66F0-9FBD-4D9B-8A1F-7E9E6EA38F12}" type="datetimeFigureOut">
              <a:rPr lang="mk-MK" smtClean="0"/>
              <a:pPr/>
              <a:t>28.03.2020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mk-MK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738C4FF-9000-464C-8BB1-A11996B03975}" type="slidenum">
              <a:rPr lang="mk-MK" smtClean="0"/>
              <a:pPr/>
              <a:t>‹#›</a:t>
            </a:fld>
            <a:endParaRPr lang="mk-M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2459929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6000" b="1" dirty="0" smtClean="0"/>
              <a:t>Индустрија</a:t>
            </a:r>
            <a:endParaRPr lang="mk-MK" sz="6000" b="1" dirty="0"/>
          </a:p>
        </p:txBody>
      </p:sp>
      <p:pic>
        <p:nvPicPr>
          <p:cNvPr id="26628" name="Picture 4" descr="File:Industry-1827884 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545"/>
            <a:ext cx="9144000" cy="68765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7686" y="2571744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5400" b="1" dirty="0" smtClean="0">
                <a:solidFill>
                  <a:schemeClr val="bg1"/>
                </a:solidFill>
              </a:rPr>
              <a:t>Индустрија</a:t>
            </a:r>
            <a:endParaRPr lang="mk-MK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Industrial Internet of Things (IIoT) is Changing Manufacturing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5072074"/>
            <a:ext cx="49292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b="1" dirty="0" smtClean="0"/>
              <a:t>  </a:t>
            </a:r>
            <a:r>
              <a:rPr lang="mk-MK" sz="2400" b="1" dirty="0" smtClean="0"/>
              <a:t>Индустријата е посебна стопанска гранка која се занимава со преработка на суровини</a:t>
            </a:r>
            <a:r>
              <a:rPr lang="mk-MK" sz="2000" b="1" dirty="0" smtClean="0"/>
              <a:t>.</a:t>
            </a:r>
          </a:p>
          <a:p>
            <a:r>
              <a:rPr lang="mk-MK" sz="2000" b="1" dirty="0" smtClean="0"/>
              <a:t> </a:t>
            </a:r>
            <a:endParaRPr lang="mk-MK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ndustry 4.0 Consulting | Cleverdi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00042"/>
            <a:ext cx="521497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200" b="1" dirty="0" smtClean="0"/>
              <a:t>Развојот на индустријата зависи </a:t>
            </a:r>
          </a:p>
          <a:p>
            <a:r>
              <a:rPr lang="mk-MK" sz="2200" b="1" dirty="0" smtClean="0"/>
              <a:t>од повеќе фактори, и тоа </a:t>
            </a:r>
            <a:r>
              <a:rPr lang="en-US" sz="2200" b="1" dirty="0" smtClean="0"/>
              <a:t>:</a:t>
            </a:r>
            <a:r>
              <a:rPr lang="mk-MK" sz="800" b="1" dirty="0" smtClean="0"/>
              <a:t>  </a:t>
            </a:r>
          </a:p>
          <a:p>
            <a:endParaRPr lang="en-US" sz="800" b="1" dirty="0" smtClean="0"/>
          </a:p>
          <a:p>
            <a:r>
              <a:rPr lang="mk-MK" sz="2600" b="1" dirty="0" smtClean="0"/>
              <a:t>суровини, енергија, </a:t>
            </a:r>
          </a:p>
          <a:p>
            <a:r>
              <a:rPr lang="mk-MK" sz="2600" b="1" dirty="0" smtClean="0"/>
              <a:t>капитал, </a:t>
            </a:r>
          </a:p>
          <a:p>
            <a:r>
              <a:rPr lang="mk-MK" sz="2600" b="1" dirty="0" smtClean="0"/>
              <a:t>соодветна работна </a:t>
            </a:r>
          </a:p>
          <a:p>
            <a:r>
              <a:rPr lang="mk-MK" sz="2600" b="1" dirty="0" smtClean="0"/>
              <a:t>сила и др.</a:t>
            </a:r>
            <a:endParaRPr lang="mk-MK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ackground Blue Abstract Image Of Gears And Wheels Mechanical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071546"/>
            <a:ext cx="821537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400" b="1" dirty="0" smtClean="0">
                <a:solidFill>
                  <a:schemeClr val="bg1"/>
                </a:solidFill>
              </a:rPr>
              <a:t>Индустриските производи се значајни за развојот на другите стопански дејности како што се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  <a:endParaRPr lang="mk-MK" sz="900" b="1" dirty="0" smtClean="0">
              <a:solidFill>
                <a:schemeClr val="bg1"/>
              </a:solidFill>
            </a:endParaRPr>
          </a:p>
          <a:p>
            <a:pPr algn="ctr"/>
            <a:endParaRPr lang="mk-MK" sz="900" b="1" dirty="0" smtClean="0">
              <a:solidFill>
                <a:schemeClr val="bg1"/>
              </a:solidFill>
            </a:endParaRPr>
          </a:p>
          <a:p>
            <a:pPr algn="ctr"/>
            <a:r>
              <a:rPr lang="mk-MK" sz="2800" b="1" dirty="0" smtClean="0">
                <a:solidFill>
                  <a:schemeClr val="bg1"/>
                </a:solidFill>
              </a:rPr>
              <a:t>земјоделството, сообраќајот, здравството, градежништвото, обаразованието, туризмот и многу други.</a:t>
            </a:r>
          </a:p>
          <a:p>
            <a:pPr algn="ctr"/>
            <a:endParaRPr lang="mk-MK" sz="2400" b="1" dirty="0" smtClean="0">
              <a:solidFill>
                <a:schemeClr val="bg1"/>
              </a:solidFill>
            </a:endParaRPr>
          </a:p>
          <a:p>
            <a:pPr algn="ctr"/>
            <a:endParaRPr lang="mk-MK" sz="2400" b="1" dirty="0" smtClean="0">
              <a:solidFill>
                <a:schemeClr val="bg1"/>
              </a:solidFill>
            </a:endParaRPr>
          </a:p>
          <a:p>
            <a:pPr algn="ctr"/>
            <a:endParaRPr lang="mk-MK" sz="2400" b="1" dirty="0" smtClean="0">
              <a:solidFill>
                <a:schemeClr val="bg1"/>
              </a:solidFill>
            </a:endParaRPr>
          </a:p>
          <a:p>
            <a:pPr algn="ctr"/>
            <a:endParaRPr lang="mk-MK" sz="2400" b="1" dirty="0" smtClean="0">
              <a:solidFill>
                <a:schemeClr val="bg1"/>
              </a:solidFill>
            </a:endParaRPr>
          </a:p>
          <a:p>
            <a:pPr algn="ctr"/>
            <a:endParaRPr lang="mk-MK" sz="2400" b="1" dirty="0" smtClean="0">
              <a:solidFill>
                <a:schemeClr val="bg1"/>
              </a:solidFill>
            </a:endParaRPr>
          </a:p>
          <a:p>
            <a:pPr algn="ctr"/>
            <a:endParaRPr lang="mk-MK" sz="32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mk-MK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sus\Desktop\инд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53" y="-3782"/>
            <a:ext cx="9123347" cy="68617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714356"/>
            <a:ext cx="78581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b="1" dirty="0" smtClean="0">
                <a:solidFill>
                  <a:schemeClr val="bg1"/>
                </a:solidFill>
              </a:rPr>
              <a:t>Индустријата се дели на две групи и тоа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mk-MK" sz="3200" b="1" dirty="0" smtClean="0">
                <a:solidFill>
                  <a:schemeClr val="bg1"/>
                </a:solidFill>
              </a:rPr>
              <a:t>Тешка индустрија</a:t>
            </a:r>
          </a:p>
          <a:p>
            <a:r>
              <a:rPr lang="mk-MK" sz="2400" b="1" dirty="0">
                <a:solidFill>
                  <a:schemeClr val="bg1"/>
                </a:solidFill>
              </a:rPr>
              <a:t>к</a:t>
            </a:r>
            <a:r>
              <a:rPr lang="mk-MK" sz="2400" b="1" dirty="0" smtClean="0">
                <a:solidFill>
                  <a:schemeClr val="bg1"/>
                </a:solidFill>
              </a:rPr>
              <a:t>оја произведува средства за работа </a:t>
            </a:r>
          </a:p>
          <a:p>
            <a:r>
              <a:rPr lang="mk-MK" sz="2400" b="1" dirty="0" smtClean="0">
                <a:solidFill>
                  <a:schemeClr val="bg1"/>
                </a:solidFill>
              </a:rPr>
              <a:t>и </a:t>
            </a:r>
          </a:p>
          <a:p>
            <a:r>
              <a:rPr lang="mk-MK" sz="3200" b="1" dirty="0" smtClean="0">
                <a:solidFill>
                  <a:schemeClr val="bg1"/>
                </a:solidFill>
              </a:rPr>
              <a:t>Лесна индустрија</a:t>
            </a:r>
          </a:p>
          <a:p>
            <a:r>
              <a:rPr lang="mk-MK" sz="2400" b="1" dirty="0">
                <a:solidFill>
                  <a:schemeClr val="bg1"/>
                </a:solidFill>
              </a:rPr>
              <a:t>к</a:t>
            </a:r>
            <a:r>
              <a:rPr lang="mk-MK" sz="2400" b="1" dirty="0" smtClean="0">
                <a:solidFill>
                  <a:schemeClr val="bg1"/>
                </a:solidFill>
              </a:rPr>
              <a:t>оја произведува средства и призводи за широка потрошувачка</a:t>
            </a:r>
          </a:p>
          <a:p>
            <a:r>
              <a:rPr lang="mk-MK" sz="2400" b="1" dirty="0" smtClean="0">
                <a:solidFill>
                  <a:schemeClr val="bg1"/>
                </a:solidFill>
              </a:rPr>
              <a:t>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mk-MK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sus\Desktop\podelba na industrija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8615" y="0"/>
            <a:ext cx="93226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kanal5.com.mk/uploads/thumbs/resize/800x420/3632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85728"/>
            <a:ext cx="8358246" cy="7027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/>
              <a:t>Металургијата </a:t>
            </a:r>
            <a:r>
              <a:rPr lang="mk-MK" sz="2200" b="1" dirty="0" smtClean="0"/>
              <a:t>се занимава со топењето на рудите и производство на метали.</a:t>
            </a:r>
          </a:p>
          <a:p>
            <a:endParaRPr lang="mk-MK" sz="2400" b="1" dirty="0" smtClean="0"/>
          </a:p>
          <a:p>
            <a:r>
              <a:rPr lang="mk-MK" sz="2800" b="1" dirty="0" smtClean="0"/>
              <a:t>Металопреработувачката индустија</a:t>
            </a:r>
          </a:p>
          <a:p>
            <a:r>
              <a:rPr lang="mk-MK" sz="2200" b="1" dirty="0" smtClean="0"/>
              <a:t>ја опфаќа преработката </a:t>
            </a:r>
            <a:r>
              <a:rPr lang="mk-MK" sz="2200" b="1" dirty="0" smtClean="0">
                <a:solidFill>
                  <a:schemeClr val="bg1"/>
                </a:solidFill>
              </a:rPr>
              <a:t>на металите </a:t>
            </a:r>
            <a:r>
              <a:rPr lang="mk-MK" sz="2200" b="1" dirty="0" smtClean="0"/>
              <a:t>во разни </a:t>
            </a:r>
          </a:p>
          <a:p>
            <a:r>
              <a:rPr lang="mk-MK" sz="2200" b="1" dirty="0" smtClean="0"/>
              <a:t>метални производи како на пр. цевки, лимови и др.</a:t>
            </a:r>
          </a:p>
          <a:p>
            <a:endParaRPr lang="mk-MK" sz="2400" b="1" dirty="0" smtClean="0"/>
          </a:p>
          <a:p>
            <a:r>
              <a:rPr lang="mk-MK" sz="2800" b="1" dirty="0" smtClean="0"/>
              <a:t>Машинската индустрија </a:t>
            </a:r>
            <a:r>
              <a:rPr lang="mk-MK" sz="2200" b="1" dirty="0" smtClean="0"/>
              <a:t>произведува разни </a:t>
            </a:r>
          </a:p>
          <a:p>
            <a:r>
              <a:rPr lang="mk-MK" sz="2200" b="1" dirty="0" smtClean="0"/>
              <a:t>машини и машински делови.</a:t>
            </a:r>
          </a:p>
          <a:p>
            <a:endParaRPr lang="mk-MK" sz="2200" b="1" dirty="0" smtClean="0"/>
          </a:p>
          <a:p>
            <a:r>
              <a:rPr lang="mk-MK" sz="2800" b="1" dirty="0" smtClean="0"/>
              <a:t>Електроиндустријата </a:t>
            </a:r>
            <a:r>
              <a:rPr lang="mk-MK" sz="2200" b="1" dirty="0" smtClean="0"/>
              <a:t>го опфаќа производството </a:t>
            </a:r>
          </a:p>
          <a:p>
            <a:r>
              <a:rPr lang="mk-MK" sz="2200" b="1" dirty="0" smtClean="0"/>
              <a:t>на електрични апарати, акумулатори, електрични светилки, апарати за домаќинството.</a:t>
            </a:r>
          </a:p>
          <a:p>
            <a:endParaRPr lang="mk-MK" sz="2200" b="1" dirty="0" smtClean="0"/>
          </a:p>
          <a:p>
            <a:r>
              <a:rPr lang="mk-MK" sz="2800" b="1" dirty="0" smtClean="0"/>
              <a:t>Хемиската индустрија </a:t>
            </a:r>
            <a:r>
              <a:rPr lang="en-US" sz="2400" b="1" dirty="0" smtClean="0"/>
              <a:t>(</a:t>
            </a:r>
            <a:r>
              <a:rPr lang="mk-MK" sz="2400" b="1" dirty="0" smtClean="0"/>
              <a:t>Тешката)</a:t>
            </a:r>
          </a:p>
          <a:p>
            <a:r>
              <a:rPr lang="mk-MK" sz="2200" b="1" dirty="0" smtClean="0"/>
              <a:t>произведува вештачки ѓубрива, киселини, вештачки влакна, пластични маси и др.</a:t>
            </a:r>
          </a:p>
          <a:p>
            <a:endParaRPr lang="mk-MK" sz="1400" b="1" dirty="0" smtClean="0"/>
          </a:p>
          <a:p>
            <a:endParaRPr lang="mk-MK" sz="2400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2071678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k-MK" dirty="0"/>
          </a:p>
        </p:txBody>
      </p:sp>
      <p:pic>
        <p:nvPicPr>
          <p:cNvPr id="1030" name="Picture 6" descr="Textile factory, textile industry, warping machine, cotton threa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692"/>
            <a:ext cx="9144000" cy="68776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142852"/>
            <a:ext cx="8858280" cy="11859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b="1" dirty="0" smtClean="0">
                <a:solidFill>
                  <a:schemeClr val="bg1"/>
                </a:solidFill>
              </a:rPr>
              <a:t>Индустријата за градежни материјали </a:t>
            </a:r>
          </a:p>
          <a:p>
            <a:r>
              <a:rPr lang="mk-MK" sz="2200" b="1" dirty="0" smtClean="0">
                <a:solidFill>
                  <a:schemeClr val="bg1"/>
                </a:solidFill>
              </a:rPr>
              <a:t>произведува </a:t>
            </a:r>
            <a:r>
              <a:rPr lang="mk-MK" sz="2200" b="1" i="1" dirty="0" smtClean="0">
                <a:solidFill>
                  <a:schemeClr val="bg1"/>
                </a:solidFill>
              </a:rPr>
              <a:t>цемент, гипс, тули, вар, ќерамиди</a:t>
            </a:r>
            <a:r>
              <a:rPr lang="mk-MK" sz="2200" b="1" dirty="0" smtClean="0">
                <a:solidFill>
                  <a:schemeClr val="bg1"/>
                </a:solidFill>
              </a:rPr>
              <a:t> и др.</a:t>
            </a:r>
          </a:p>
          <a:p>
            <a:endParaRPr lang="mk-MK" sz="2200" b="1" dirty="0" smtClean="0">
              <a:solidFill>
                <a:schemeClr val="bg1"/>
              </a:solidFill>
            </a:endParaRPr>
          </a:p>
          <a:p>
            <a:r>
              <a:rPr lang="mk-MK" sz="2400" b="1" dirty="0" smtClean="0">
                <a:solidFill>
                  <a:schemeClr val="bg1"/>
                </a:solidFill>
              </a:rPr>
              <a:t>Текстилната индустрија </a:t>
            </a:r>
            <a:r>
              <a:rPr lang="mk-MK" sz="2200" b="1" dirty="0" smtClean="0">
                <a:solidFill>
                  <a:schemeClr val="bg1"/>
                </a:solidFill>
              </a:rPr>
              <a:t>ги опфаќа </a:t>
            </a:r>
          </a:p>
          <a:p>
            <a:r>
              <a:rPr lang="mk-MK" sz="2200" b="1" dirty="0" smtClean="0">
                <a:solidFill>
                  <a:schemeClr val="bg1"/>
                </a:solidFill>
              </a:rPr>
              <a:t>преработката на</a:t>
            </a:r>
            <a:r>
              <a:rPr lang="mk-MK" sz="2200" b="1" i="1" dirty="0" smtClean="0">
                <a:solidFill>
                  <a:schemeClr val="bg1"/>
                </a:solidFill>
              </a:rPr>
              <a:t> памук, лен, </a:t>
            </a:r>
          </a:p>
          <a:p>
            <a:r>
              <a:rPr lang="mk-MK" sz="2200" b="1" i="1" dirty="0" smtClean="0">
                <a:solidFill>
                  <a:schemeClr val="bg1"/>
                </a:solidFill>
              </a:rPr>
              <a:t>волна и коноп </a:t>
            </a:r>
            <a:r>
              <a:rPr lang="mk-MK" sz="2200" b="1" dirty="0" smtClean="0">
                <a:solidFill>
                  <a:schemeClr val="bg1"/>
                </a:solidFill>
              </a:rPr>
              <a:t>и производство </a:t>
            </a:r>
          </a:p>
          <a:p>
            <a:r>
              <a:rPr lang="mk-MK" sz="2200" b="1" dirty="0" smtClean="0">
                <a:solidFill>
                  <a:schemeClr val="bg1"/>
                </a:solidFill>
              </a:rPr>
              <a:t>на разни готови текстилни производи.</a:t>
            </a:r>
          </a:p>
          <a:p>
            <a:endParaRPr lang="mk-MK" sz="2400" b="1" dirty="0" smtClean="0">
              <a:solidFill>
                <a:schemeClr val="bg1"/>
              </a:solidFill>
            </a:endParaRPr>
          </a:p>
          <a:p>
            <a:r>
              <a:rPr lang="mk-MK" sz="2400" b="1" dirty="0" smtClean="0">
                <a:solidFill>
                  <a:schemeClr val="bg1"/>
                </a:solidFill>
              </a:rPr>
              <a:t>Прехрамебената индустрија</a:t>
            </a:r>
          </a:p>
          <a:p>
            <a:r>
              <a:rPr lang="mk-MK" sz="2200" b="1" dirty="0" smtClean="0">
                <a:solidFill>
                  <a:schemeClr val="bg1"/>
                </a:solidFill>
              </a:rPr>
              <a:t>ја опфаќа преработката на разни </a:t>
            </a:r>
          </a:p>
          <a:p>
            <a:r>
              <a:rPr lang="mk-MK" sz="2200" b="1" dirty="0" smtClean="0">
                <a:solidFill>
                  <a:schemeClr val="bg1"/>
                </a:solidFill>
              </a:rPr>
              <a:t>земјоделски производи како што се</a:t>
            </a:r>
            <a:r>
              <a:rPr lang="en-US" sz="2200" b="1" dirty="0" smtClean="0">
                <a:solidFill>
                  <a:schemeClr val="bg1"/>
                </a:solidFill>
              </a:rPr>
              <a:t>:</a:t>
            </a:r>
            <a:r>
              <a:rPr lang="mk-MK" sz="22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mk-MK" sz="2200" b="1" dirty="0" smtClean="0">
                <a:solidFill>
                  <a:schemeClr val="bg1"/>
                </a:solidFill>
              </a:rPr>
              <a:t>житата, зеленчук</a:t>
            </a:r>
            <a:r>
              <a:rPr lang="mk-MK" sz="2200" b="1" dirty="0" smtClean="0">
                <a:solidFill>
                  <a:schemeClr val="bg1"/>
                </a:solidFill>
              </a:rPr>
              <a:t>,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mk-MK" sz="2200" b="1" dirty="0" smtClean="0">
                <a:solidFill>
                  <a:schemeClr val="bg1"/>
                </a:solidFill>
              </a:rPr>
              <a:t>овошје</a:t>
            </a:r>
            <a:r>
              <a:rPr lang="mk-MK" sz="2200" b="1" dirty="0" smtClean="0">
                <a:solidFill>
                  <a:schemeClr val="bg1"/>
                </a:solidFill>
              </a:rPr>
              <a:t>, месо, млеко,</a:t>
            </a:r>
          </a:p>
          <a:p>
            <a:r>
              <a:rPr lang="mk-MK" sz="2200" b="1" dirty="0" smtClean="0">
                <a:solidFill>
                  <a:schemeClr val="bg1"/>
                </a:solidFill>
              </a:rPr>
              <a:t> маслодајни растенија и др.</a:t>
            </a:r>
          </a:p>
          <a:p>
            <a:endParaRPr lang="mk-MK" sz="2200" b="1" dirty="0" smtClean="0">
              <a:solidFill>
                <a:schemeClr val="bg1"/>
              </a:solidFill>
            </a:endParaRPr>
          </a:p>
          <a:p>
            <a:r>
              <a:rPr lang="mk-MK" sz="2400" b="1" dirty="0" smtClean="0">
                <a:solidFill>
                  <a:schemeClr val="bg1"/>
                </a:solidFill>
              </a:rPr>
              <a:t>Дрвна и индустријата за производство на хартија</a:t>
            </a:r>
          </a:p>
          <a:p>
            <a:r>
              <a:rPr lang="mk-MK" sz="2200" b="1" dirty="0" smtClean="0">
                <a:solidFill>
                  <a:schemeClr val="bg1"/>
                </a:solidFill>
              </a:rPr>
              <a:t>произведува мебел, бичено дрво, хартија и др.</a:t>
            </a:r>
          </a:p>
          <a:p>
            <a:endParaRPr lang="mk-MK" sz="2400" b="1" dirty="0" smtClean="0">
              <a:solidFill>
                <a:schemeClr val="bg1"/>
              </a:solidFill>
            </a:endParaRPr>
          </a:p>
          <a:p>
            <a:r>
              <a:rPr lang="mk-MK" sz="2400" b="1" dirty="0" smtClean="0">
                <a:solidFill>
                  <a:schemeClr val="bg1"/>
                </a:solidFill>
              </a:rPr>
              <a:t>Тутунската индустрија </a:t>
            </a:r>
            <a:r>
              <a:rPr lang="mk-MK" sz="2200" b="1" dirty="0" smtClean="0">
                <a:solidFill>
                  <a:schemeClr val="bg1"/>
                </a:solidFill>
              </a:rPr>
              <a:t>го преработува тутунот и произведува цигари. </a:t>
            </a:r>
          </a:p>
          <a:p>
            <a:endParaRPr lang="mk-MK" b="1" dirty="0" smtClean="0">
              <a:solidFill>
                <a:schemeClr val="bg1"/>
              </a:solidFill>
            </a:endParaRPr>
          </a:p>
          <a:p>
            <a:endParaRPr lang="mk-MK" sz="2200" b="1" dirty="0" smtClean="0">
              <a:solidFill>
                <a:schemeClr val="bg1"/>
              </a:solidFill>
            </a:endParaRPr>
          </a:p>
          <a:p>
            <a:endParaRPr lang="mk-MK" b="1" dirty="0" smtClean="0">
              <a:solidFill>
                <a:schemeClr val="bg1"/>
              </a:solidFill>
            </a:endParaRPr>
          </a:p>
          <a:p>
            <a:endParaRPr lang="mk-MK" b="1" dirty="0" smtClean="0">
              <a:solidFill>
                <a:schemeClr val="bg1"/>
              </a:solidFill>
            </a:endParaRPr>
          </a:p>
          <a:p>
            <a:r>
              <a:rPr lang="mk-MK" sz="2200" b="1" dirty="0" smtClean="0">
                <a:solidFill>
                  <a:schemeClr val="bg1"/>
                </a:solidFill>
              </a:rPr>
              <a:t> </a:t>
            </a:r>
          </a:p>
          <a:p>
            <a:endParaRPr lang="mk-MK" b="1" dirty="0" smtClean="0">
              <a:solidFill>
                <a:schemeClr val="bg1"/>
              </a:solidFill>
            </a:endParaRPr>
          </a:p>
          <a:p>
            <a:endParaRPr lang="mk-MK" b="1" dirty="0" smtClean="0">
              <a:solidFill>
                <a:schemeClr val="bg1"/>
              </a:solidFill>
            </a:endParaRPr>
          </a:p>
          <a:p>
            <a:endParaRPr lang="mk-MK" sz="2200" b="1" dirty="0" smtClean="0">
              <a:solidFill>
                <a:schemeClr val="bg1"/>
              </a:solidFill>
            </a:endParaRPr>
          </a:p>
          <a:p>
            <a:endParaRPr lang="mk-MK" b="1" dirty="0" smtClean="0">
              <a:solidFill>
                <a:schemeClr val="bg1"/>
              </a:solidFill>
            </a:endParaRPr>
          </a:p>
          <a:p>
            <a:endParaRPr lang="mk-MK" b="1" dirty="0" smtClean="0">
              <a:solidFill>
                <a:schemeClr val="bg1"/>
              </a:solidFill>
            </a:endParaRPr>
          </a:p>
          <a:p>
            <a:endParaRPr lang="mk-MK" b="1" dirty="0" smtClean="0">
              <a:solidFill>
                <a:schemeClr val="bg1"/>
              </a:solidFill>
            </a:endParaRPr>
          </a:p>
          <a:p>
            <a:endParaRPr lang="mk-MK" b="1" dirty="0" smtClean="0">
              <a:solidFill>
                <a:schemeClr val="bg1"/>
              </a:solidFill>
            </a:endParaRPr>
          </a:p>
          <a:p>
            <a:endParaRPr lang="mk-MK" sz="2400" b="1" dirty="0" smtClean="0">
              <a:solidFill>
                <a:schemeClr val="bg1"/>
              </a:solidFill>
            </a:endParaRPr>
          </a:p>
          <a:p>
            <a:endParaRPr lang="mk-MK" sz="2800" b="1" dirty="0" smtClean="0">
              <a:solidFill>
                <a:schemeClr val="bg1"/>
              </a:solidFill>
            </a:endParaRPr>
          </a:p>
          <a:p>
            <a:endParaRPr lang="mk-MK" sz="2400" b="1" dirty="0" smtClean="0">
              <a:solidFill>
                <a:schemeClr val="bg1"/>
              </a:solidFill>
            </a:endParaRPr>
          </a:p>
          <a:p>
            <a:endParaRPr lang="mk-MK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инд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642918"/>
            <a:ext cx="864399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5400" b="1" dirty="0" smtClean="0">
                <a:solidFill>
                  <a:schemeClr val="bg1"/>
                </a:solidFill>
              </a:rPr>
              <a:t>Задача !</a:t>
            </a:r>
          </a:p>
          <a:p>
            <a:pPr algn="ctr"/>
            <a:endParaRPr lang="mk-MK" sz="2800" b="1" dirty="0" smtClean="0">
              <a:solidFill>
                <a:schemeClr val="bg1"/>
              </a:solidFill>
            </a:endParaRPr>
          </a:p>
          <a:p>
            <a:pPr algn="ctr"/>
            <a:r>
              <a:rPr lang="mk-MK" sz="2800" b="1" dirty="0" smtClean="0">
                <a:solidFill>
                  <a:schemeClr val="bg1"/>
                </a:solidFill>
              </a:rPr>
              <a:t>Во тетратката, напиши ги имињата на фабриките во твоето место на живеење или во твојата поблиска околина, и покрај нив напиши во која индустрија спаѓаат</a:t>
            </a:r>
          </a:p>
          <a:p>
            <a:pPr algn="ctr"/>
            <a:endParaRPr lang="mk-MK" sz="2800" b="1" dirty="0" smtClean="0">
              <a:solidFill>
                <a:schemeClr val="bg1"/>
              </a:solidFill>
            </a:endParaRPr>
          </a:p>
          <a:p>
            <a:pPr algn="ctr"/>
            <a:r>
              <a:rPr lang="mk-MK" sz="2400" b="1" dirty="0" smtClean="0">
                <a:solidFill>
                  <a:schemeClr val="bg1"/>
                </a:solidFill>
              </a:rPr>
              <a:t>Пример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mk-MK" sz="2000" b="1" u="sng" dirty="0" smtClean="0">
                <a:solidFill>
                  <a:schemeClr val="bg1"/>
                </a:solidFill>
              </a:rPr>
              <a:t>Индустриска млекара- Битола / прехрамбена индустрија</a:t>
            </a:r>
          </a:p>
          <a:p>
            <a:pPr algn="ctr"/>
            <a:r>
              <a:rPr lang="en-US" sz="2000" b="1" u="sng" dirty="0" smtClean="0">
                <a:solidFill>
                  <a:schemeClr val="bg1"/>
                </a:solidFill>
              </a:rPr>
              <a:t>_______________________________/__________________________</a:t>
            </a:r>
          </a:p>
          <a:p>
            <a:pPr algn="ctr"/>
            <a:r>
              <a:rPr lang="en-US" sz="2000" b="1" u="sng" dirty="0" smtClean="0">
                <a:solidFill>
                  <a:schemeClr val="bg1"/>
                </a:solidFill>
              </a:rPr>
              <a:t>________________________________/___________________________</a:t>
            </a:r>
          </a:p>
          <a:p>
            <a:pPr algn="ctr"/>
            <a:r>
              <a:rPr lang="en-US" sz="2000" b="1" u="sng" dirty="0" smtClean="0">
                <a:solidFill>
                  <a:schemeClr val="bg1"/>
                </a:solidFill>
              </a:rPr>
              <a:t>________________________________/___________________________</a:t>
            </a:r>
            <a:endParaRPr lang="mk-MK" sz="2000" b="1" u="sng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789</TotalTime>
  <Words>309</Words>
  <Application>Microsoft Office PowerPoint</Application>
  <PresentationFormat>On-screen Show (4:3)</PresentationFormat>
  <Paragraphs>85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Verve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68</cp:revision>
  <dcterms:created xsi:type="dcterms:W3CDTF">2020-03-27T16:42:15Z</dcterms:created>
  <dcterms:modified xsi:type="dcterms:W3CDTF">2020-03-28T23:09:28Z</dcterms:modified>
</cp:coreProperties>
</file>