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8" r:id="rId3"/>
    <p:sldId id="257" r:id="rId4"/>
    <p:sldId id="259" r:id="rId5"/>
    <p:sldId id="270" r:id="rId6"/>
    <p:sldId id="269" r:id="rId7"/>
    <p:sldId id="272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6" autoAdjust="0"/>
    <p:restoredTop sz="94660"/>
  </p:normalViewPr>
  <p:slideViewPr>
    <p:cSldViewPr>
      <p:cViewPr>
        <p:scale>
          <a:sx n="73" d="100"/>
          <a:sy n="73" d="100"/>
        </p:scale>
        <p:origin x="-12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27CF-89ED-4CE6-9ED7-C0513622CB66}" type="datetimeFigureOut">
              <a:rPr lang="mk-MK" smtClean="0"/>
              <a:t>04.06.2020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52FC-EDBC-40F5-A7C8-37C28A2578B9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 smtClean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52FC-EDBC-40F5-A7C8-37C28A2578B9}" type="slidenum">
              <a:rPr lang="mk-MK" smtClean="0"/>
              <a:t>6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sus\Desktop\Screenshot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1"/>
            <a:ext cx="6324600" cy="5638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i="1" dirty="0" smtClean="0"/>
              <a:t>ЗАШТИТА И САМО ЗАШТИТА </a:t>
            </a:r>
            <a:r>
              <a:rPr lang="mk-MK" sz="2800" b="1" i="1" dirty="0" smtClean="0"/>
              <a:t>ОД</a:t>
            </a:r>
            <a:endParaRPr lang="en-US" sz="2800" b="1" i="1" dirty="0" smtClean="0"/>
          </a:p>
          <a:p>
            <a:pPr algn="ctr"/>
            <a:r>
              <a:rPr lang="mk-MK" sz="2800" b="1" i="1" dirty="0" smtClean="0"/>
              <a:t> </a:t>
            </a:r>
            <a:r>
              <a:rPr lang="mk-MK" sz="2800" b="1" i="1" dirty="0" smtClean="0"/>
              <a:t>ПРИРОДНИ И АНТРОПОГЕНИ НЕПОГОДИ </a:t>
            </a:r>
            <a:endParaRPr lang="mk-MK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Според анализите на Светска банка, Република  Македонија сè повеќе ќе биде загрозена од природни непогоди, како резултат на климатските промени. </a:t>
            </a:r>
            <a:endParaRPr lang="ru-RU" dirty="0" smtClean="0"/>
          </a:p>
          <a:p>
            <a:r>
              <a:rPr lang="ru-RU" dirty="0" smtClean="0"/>
              <a:t>Од </a:t>
            </a:r>
            <a:r>
              <a:rPr lang="ru-RU" dirty="0" smtClean="0"/>
              <a:t>тие причини, нашите институции </a:t>
            </a:r>
            <a:r>
              <a:rPr lang="ru-RU" dirty="0" smtClean="0"/>
              <a:t>и луѓето мора </a:t>
            </a:r>
            <a:r>
              <a:rPr lang="ru-RU" dirty="0" smtClean="0"/>
              <a:t>да бидат подготвени да се справуваат со овие предизвици и да ја минимизираат штетата по животот, здравјето и имотот на граѓаните. Поплавите во последните неколку години ги покажаа слабости на институциите, особено во делот на превенција и доведоа до големи жртви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0180" name="Picture 4" descr="Texnogen qəzalar - Ens.az - 4 dildə xəbərlər və ensikloped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Современите услови на живеење и работа како и се поактуелните климатски промени се причина за секојдневните закани од природни непогоди и други несреќи кои осетно ја нарушуваат рамнотежата </a:t>
            </a:r>
            <a:r>
              <a:rPr lang="ru-RU" dirty="0" smtClean="0"/>
              <a:t>воприродата </a:t>
            </a:r>
            <a:r>
              <a:rPr lang="ru-RU" dirty="0" smtClean="0"/>
              <a:t>и го загрозуваат животот на граѓаните, нивните имоти и животната </a:t>
            </a:r>
            <a:r>
              <a:rPr lang="ru-RU" dirty="0" smtClean="0"/>
              <a:t>средина.</a:t>
            </a:r>
            <a:endParaRPr lang="mk-M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400" i="1" dirty="0" smtClean="0">
                <a:solidFill>
                  <a:schemeClr val="bg1"/>
                </a:solidFill>
              </a:rPr>
              <a:t>Природни непогоди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 flipV="1">
            <a:off x="304800" y="6553200"/>
            <a:ext cx="8686800" cy="30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endParaRPr lang="ru-RU" sz="3800" dirty="0" smtClean="0"/>
          </a:p>
          <a:p>
            <a:endParaRPr lang="en-US" dirty="0"/>
          </a:p>
        </p:txBody>
      </p:sp>
      <p:pic>
        <p:nvPicPr>
          <p:cNvPr id="35842" name="Picture 2" descr="Where are the most severe natural disasters most presen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457200"/>
            <a:ext cx="624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</a:rPr>
              <a:t>Природни </a:t>
            </a:r>
            <a:r>
              <a:rPr lang="ru-RU" sz="2000" b="1" dirty="0" smtClean="0">
                <a:solidFill>
                  <a:schemeClr val="bg1"/>
                </a:solidFill>
              </a:rPr>
              <a:t>непогоди </a:t>
            </a:r>
            <a:r>
              <a:rPr lang="ru-RU" sz="2000" b="1" dirty="0" smtClean="0">
                <a:solidFill>
                  <a:schemeClr val="bg1"/>
                </a:solidFill>
              </a:rPr>
              <a:t>се: земјотерсите, поплавите,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лизгање </a:t>
            </a:r>
            <a:r>
              <a:rPr lang="ru-RU" sz="2000" b="1" dirty="0" smtClean="0">
                <a:solidFill>
                  <a:schemeClr val="bg1"/>
                </a:solidFill>
              </a:rPr>
              <a:t>на земјиштето, снежните наноси, лавините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голомразицата, </a:t>
            </a:r>
            <a:r>
              <a:rPr lang="ru-RU" sz="2000" b="1" dirty="0" smtClean="0">
                <a:solidFill>
                  <a:schemeClr val="bg1"/>
                </a:solidFill>
              </a:rPr>
              <a:t>градот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</a:rPr>
              <a:t> сушата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mk-MK" sz="2000" b="1" dirty="0" smtClean="0">
                <a:solidFill>
                  <a:schemeClr val="bg1"/>
                </a:solidFill>
              </a:rPr>
              <a:t>и др.</a:t>
            </a:r>
            <a:endParaRPr lang="mk-MK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8382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381000" y="6812280"/>
            <a:ext cx="87630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34819" name="Picture 3" descr="C:\Users\Asus\Desktop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</p:spPr>
      </p:pic>
      <p:pic>
        <p:nvPicPr>
          <p:cNvPr id="34820" name="Picture 4" descr="C:\Users\Asus\Desktop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6670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Непогоди предизвикано од човекот  се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b="1" dirty="0" smtClean="0"/>
              <a:t>сообраќајните несреќи во патниот, железничкиот и воздушниот сообраќај, несреќите во рудници, индустриските несреќи предизвикани од експлозии и други техничко технолошки причини, паѓањето на радиоактивни врнежи, прашина и талози, излевањето на нафта и нафтени деривати и други отровни хемикалии, експлозиите на гасови, запалливи течности и др.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Content Placeholder 4" descr="антропоге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/>
              <a:t>И покрај тоа што човекот секогаш не е во можност да ги спречи природните непогоди, сепак е возможно да ги намали активностите во природата кои предизвикале </a:t>
            </a:r>
            <a:r>
              <a:rPr lang="mk-MK" sz="2000" b="1" dirty="0" smtClean="0"/>
              <a:t>катастрофи.</a:t>
            </a:r>
            <a:r>
              <a:rPr lang="mk-MK" sz="2000" b="1" dirty="0" smtClean="0"/>
              <a:t/>
            </a:r>
            <a:br>
              <a:rPr lang="mk-MK" sz="2000" b="1" dirty="0" smtClean="0"/>
            </a:br>
            <a:r>
              <a:rPr lang="mk-MK" sz="2000" b="1" dirty="0" smtClean="0"/>
              <a:t>Затоа, треба секој од нас да допринесе за почиста околина, </a:t>
            </a:r>
            <a:endParaRPr lang="mk-MK" sz="2000" b="1" dirty="0" smtClean="0"/>
          </a:p>
          <a:p>
            <a:pPr algn="ctr"/>
            <a:r>
              <a:rPr lang="mk-MK" sz="2000" b="1" dirty="0" smtClean="0"/>
              <a:t> </a:t>
            </a:r>
            <a:r>
              <a:rPr lang="mk-MK" sz="2000" b="1" dirty="0" smtClean="0"/>
              <a:t>која во иднина не би ни возвратила со големи </a:t>
            </a:r>
            <a:r>
              <a:rPr lang="mk-MK" sz="2000" b="1" dirty="0" smtClean="0"/>
              <a:t>последици.</a:t>
            </a:r>
            <a:endParaRPr lang="mk-MK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6" descr="What is the Relationship Between Deforestation And Climate Chang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Треба да сечеме дрвја што помалку, а засадуваме што повеќе, </a:t>
            </a:r>
            <a:br>
              <a:rPr lang="mk-MK" sz="2400" b="1" dirty="0" smtClean="0">
                <a:solidFill>
                  <a:schemeClr val="bg1"/>
                </a:solidFill>
              </a:rPr>
            </a:br>
            <a:r>
              <a:rPr lang="mk-MK" sz="2400" b="1" dirty="0" smtClean="0">
                <a:solidFill>
                  <a:schemeClr val="bg1"/>
                </a:solidFill>
              </a:rPr>
              <a:t>да не фрламе отпадоци на несоодветно место,  </a:t>
            </a:r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и </a:t>
            </a:r>
            <a:r>
              <a:rPr lang="mk-MK" sz="2400" b="1" dirty="0" smtClean="0">
                <a:solidFill>
                  <a:schemeClr val="bg1"/>
                </a:solidFill>
              </a:rPr>
              <a:t>да рециклираме,</a:t>
            </a:r>
            <a:br>
              <a:rPr lang="mk-MK" sz="2400" b="1" dirty="0" smtClean="0">
                <a:solidFill>
                  <a:schemeClr val="bg1"/>
                </a:solidFill>
              </a:rPr>
            </a:br>
            <a:r>
              <a:rPr lang="mk-MK" sz="2400" b="1" dirty="0" smtClean="0">
                <a:solidFill>
                  <a:schemeClr val="bg1"/>
                </a:solidFill>
              </a:rPr>
              <a:t>треба да внимаваме каде палеме оган,</a:t>
            </a:r>
            <a:br>
              <a:rPr lang="mk-MK" sz="2400" b="1" dirty="0" smtClean="0">
                <a:solidFill>
                  <a:schemeClr val="bg1"/>
                </a:solidFill>
              </a:rPr>
            </a:br>
            <a:r>
              <a:rPr lang="mk-MK" sz="2400" b="1" dirty="0" smtClean="0">
                <a:solidFill>
                  <a:schemeClr val="bg1"/>
                </a:solidFill>
              </a:rPr>
              <a:t>да употребуваме се повеќе јавен превоз </a:t>
            </a:r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за </a:t>
            </a:r>
            <a:r>
              <a:rPr lang="mk-MK" sz="2400" b="1" dirty="0" smtClean="0">
                <a:solidFill>
                  <a:schemeClr val="bg1"/>
                </a:solidFill>
              </a:rPr>
              <a:t>да нема прекумерно загадување на </a:t>
            </a:r>
            <a:r>
              <a:rPr lang="mk-MK" sz="2400" b="1" dirty="0" smtClean="0">
                <a:solidFill>
                  <a:schemeClr val="bg1"/>
                </a:solidFill>
              </a:rPr>
              <a:t>воздухот,</a:t>
            </a:r>
          </a:p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треба да внимаваме на пркумерна потрошувачка на вода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4" descr="зашти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.</a:t>
            </a:r>
            <a:endParaRPr lang="mk-MK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381000"/>
            <a:ext cx="762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</a:rPr>
              <a:t>Во делот на самозаштита на населението, најголема улога игра свесноста за последиците од тоа што го оставаме после </a:t>
            </a:r>
            <a:endParaRPr lang="mk-MK" b="1" dirty="0" smtClean="0">
              <a:solidFill>
                <a:schemeClr val="tx1"/>
              </a:solidFill>
            </a:endParaRPr>
          </a:p>
          <a:p>
            <a:pPr algn="ctr"/>
            <a:r>
              <a:rPr lang="mk-MK" b="1" dirty="0" smtClean="0">
                <a:solidFill>
                  <a:schemeClr val="tx1"/>
                </a:solidFill>
              </a:rPr>
              <a:t>нашите </a:t>
            </a:r>
            <a:r>
              <a:rPr lang="mk-MK" b="1" dirty="0" smtClean="0">
                <a:solidFill>
                  <a:schemeClr val="tx1"/>
                </a:solidFill>
              </a:rPr>
              <a:t>секојдневни активности,</a:t>
            </a:r>
          </a:p>
          <a:p>
            <a:pPr algn="ctr"/>
            <a:r>
              <a:rPr lang="mk-MK" b="1" dirty="0" smtClean="0">
                <a:solidFill>
                  <a:schemeClr val="tx1"/>
                </a:solidFill>
              </a:rPr>
              <a:t>меѓутоа </a:t>
            </a:r>
            <a:r>
              <a:rPr lang="mk-MK" b="1" dirty="0" smtClean="0">
                <a:solidFill>
                  <a:schemeClr val="tx1"/>
                </a:solidFill>
              </a:rPr>
              <a:t>голема улога играат образованието и </a:t>
            </a:r>
            <a:r>
              <a:rPr lang="mk-MK" b="1" dirty="0" smtClean="0">
                <a:solidFill>
                  <a:schemeClr val="tx1"/>
                </a:solidFill>
              </a:rPr>
              <a:t>медиумите.</a:t>
            </a:r>
            <a:endParaRPr lang="mk-M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content.fskp1-1.fna.fbcdn.net/v/t31.0-8/27797390_1612870285459527_8327715134547579762_o.png?_nc_cat=101&amp;_nc_sid=6e5ad9&amp;_nc_ohc=Dhf5nGe_CJUAX_ae4AU&amp;_nc_ht=scontent.fskp1-1.fna&amp;oh=2d3fd02648242004db295cb72d978fcf&amp;oe=5EFD3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/>
              <a:t>Како посебна институција која му помага на населението во делот како самостојно да се справи во вакви ситуации функционура центарот за управување со кризи. </a:t>
            </a:r>
          </a:p>
          <a:p>
            <a:pPr algn="ctr"/>
            <a:r>
              <a:rPr lang="mk-MK" sz="2000" b="1" dirty="0" smtClean="0"/>
              <a:t>Тие често на разни обуки и акции го подготвуваат населението како да реагира во разни видови непогоди, дали се тоа предизвикани од човекот или природата</a:t>
            </a:r>
            <a:r>
              <a:rPr lang="mk-MK" sz="2000" dirty="0" smtClean="0"/>
              <a:t>.</a:t>
            </a:r>
          </a:p>
          <a:p>
            <a:pPr algn="ctr"/>
            <a:r>
              <a:rPr lang="mk-MK" sz="2000" b="1" dirty="0" smtClean="0"/>
              <a:t>Во склоп на оваа институција работи и телефонски број 195 кој е достапен како помош на населението во разни непогоди.</a:t>
            </a:r>
            <a:endParaRPr lang="mk-MK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68610" name="Picture 2" descr="C:\Users\Asus\Desktop\Screenshot_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364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Природни непогоди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Заштита и само з</dc:title>
  <dc:creator>Tuljaj Zaimi</dc:creator>
  <cp:lastModifiedBy>Asus</cp:lastModifiedBy>
  <cp:revision>26</cp:revision>
  <dcterms:created xsi:type="dcterms:W3CDTF">2006-08-16T00:00:00Z</dcterms:created>
  <dcterms:modified xsi:type="dcterms:W3CDTF">2020-06-04T11:27:08Z</dcterms:modified>
</cp:coreProperties>
</file>