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4" r:id="rId6"/>
    <p:sldId id="259" r:id="rId7"/>
    <p:sldId id="260" r:id="rId8"/>
    <p:sldId id="263" r:id="rId9"/>
    <p:sldId id="265" r:id="rId10"/>
    <p:sldId id="262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A349-F6F9-42D0-B494-C84EB65A4C7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8812F-BB56-4FD5-AE69-1428100C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3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8812F-BB56-4FD5-AE69-1428100C16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9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752" y="-9072"/>
            <a:ext cx="12226943" cy="6876143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1784" y="4175749"/>
              <a:ext cx="4021491" cy="268164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2748" y="602"/>
              <a:ext cx="1219550" cy="6856795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565" y="602"/>
              <a:ext cx="2269773" cy="6865865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6027" y="-8468"/>
              <a:ext cx="1947248" cy="6865865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7576" y="3920283"/>
              <a:ext cx="2513683" cy="2937114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495" y="-8468"/>
              <a:ext cx="2142779" cy="6865865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566" y="-8468"/>
              <a:ext cx="856709" cy="6865865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6846" y="-8468"/>
              <a:ext cx="1066349" cy="6865865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0720" y="4893778"/>
              <a:ext cx="1094570" cy="1963619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2756" cy="5697369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5"/>
            <a:ext cx="7768958" cy="1646302"/>
          </a:xfrm>
        </p:spPr>
        <p:txBody>
          <a:bodyPr anchor="b">
            <a:noAutofit/>
          </a:bodyPr>
          <a:lstStyle>
            <a:lvl1pPr algn="r">
              <a:defRPr sz="405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4"/>
            <a:ext cx="7768958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C6B0-5EFF-4740-B494-BF65B23736F2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05450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3403600"/>
          </a:xfrm>
        </p:spPr>
        <p:txBody>
          <a:bodyPr anchor="ctr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4470400"/>
            <a:ext cx="8463619" cy="1570962"/>
          </a:xfrm>
        </p:spPr>
        <p:txBody>
          <a:bodyPr anchor="ctr"/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BF57-C96F-4031-AB75-10498ABFAA9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42392" y="790727"/>
            <a:ext cx="610137" cy="5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996170" y="2886227"/>
            <a:ext cx="610137" cy="5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2" cy="3022600"/>
          </a:xfrm>
        </p:spPr>
        <p:txBody>
          <a:bodyPr anchor="ctr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7" indent="0">
              <a:buFontTx/>
              <a:buNone/>
              <a:defRPr/>
            </a:lvl2pPr>
            <a:lvl3pPr marL="685814" indent="0">
              <a:buFontTx/>
              <a:buNone/>
              <a:defRPr/>
            </a:lvl3pPr>
            <a:lvl4pPr marL="1028721" indent="0">
              <a:buFontTx/>
              <a:buNone/>
              <a:defRPr/>
            </a:lvl4pPr>
            <a:lvl5pPr marL="137162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1" cy="1570962"/>
          </a:xfrm>
        </p:spPr>
        <p:txBody>
          <a:bodyPr anchor="ctr"/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9CF3-9852-4F7C-8271-97BFAA98F112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1" cy="2595460"/>
          </a:xfrm>
        </p:spPr>
        <p:txBody>
          <a:bodyPr anchor="b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1" cy="1513914"/>
          </a:xfrm>
        </p:spPr>
        <p:txBody>
          <a:bodyPr/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8359-30F3-4A39-AABF-162A01D0E27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5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42392" y="790727"/>
            <a:ext cx="610137" cy="5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996170" y="2886227"/>
            <a:ext cx="610137" cy="5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2" cy="3022600"/>
          </a:xfrm>
        </p:spPr>
        <p:txBody>
          <a:bodyPr anchor="ctr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7" indent="0">
              <a:buFontTx/>
              <a:buNone/>
              <a:defRPr/>
            </a:lvl2pPr>
            <a:lvl3pPr marL="685814" indent="0">
              <a:buFontTx/>
              <a:buNone/>
              <a:defRPr/>
            </a:lvl3pPr>
            <a:lvl4pPr marL="1028721" indent="0">
              <a:buFontTx/>
              <a:buNone/>
              <a:defRPr/>
            </a:lvl4pPr>
            <a:lvl5pPr marL="137162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1" cy="1513914"/>
          </a:xfrm>
        </p:spPr>
        <p:txBody>
          <a:bodyPr/>
          <a:lstStyle>
            <a:lvl1pPr marL="0" indent="0" algn="l">
              <a:buNone/>
              <a:defRPr sz="13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3BD2-E5AB-4BA1-B72A-49053D233D0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6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2" y="609600"/>
            <a:ext cx="8455287" cy="3022600"/>
          </a:xfrm>
        </p:spPr>
        <p:txBody>
          <a:bodyPr anchor="ctr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7" indent="0">
              <a:buFontTx/>
              <a:buNone/>
              <a:defRPr/>
            </a:lvl2pPr>
            <a:lvl3pPr marL="685814" indent="0">
              <a:buFontTx/>
              <a:buNone/>
              <a:defRPr/>
            </a:lvl3pPr>
            <a:lvl4pPr marL="1028721" indent="0">
              <a:buFontTx/>
              <a:buNone/>
              <a:defRPr/>
            </a:lvl4pPr>
            <a:lvl5pPr marL="137162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1" cy="1513914"/>
          </a:xfrm>
        </p:spPr>
        <p:txBody>
          <a:bodyPr/>
          <a:lstStyle>
            <a:lvl1pPr marL="0" indent="0" algn="l">
              <a:buNone/>
              <a:defRPr sz="13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9BEE-2875-4FB6-868E-DD3A4B23E97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7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DEE6-D699-41EE-9864-A59086F2ED9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69859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0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B248-B9C4-430D-BBDF-74ED9CCF42D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72958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52D0-74C0-4E60-8F35-D873B49ADD3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21356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1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C158-B611-490D-9A15-4DB153E032F7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20554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60589"/>
            <a:ext cx="4117479" cy="3880772"/>
          </a:xfrm>
        </p:spPr>
        <p:txBody>
          <a:bodyPr/>
          <a:lstStyle>
            <a:lvl1pPr>
              <a:defRPr sz="1351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1"/>
            <a:ext cx="4117481" cy="3880773"/>
          </a:xfrm>
        </p:spPr>
        <p:txBody>
          <a:bodyPr/>
          <a:lstStyle>
            <a:lvl1pPr>
              <a:defRPr sz="1351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5CF5-CD32-421A-8B07-4A0D19985330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02842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7" indent="0">
              <a:buNone/>
              <a:defRPr sz="1500" b="1"/>
            </a:lvl2pPr>
            <a:lvl3pPr marL="685814" indent="0">
              <a:buNone/>
              <a:defRPr sz="1351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8" y="2737247"/>
            <a:ext cx="4120896" cy="3304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7" indent="0">
              <a:buNone/>
              <a:defRPr sz="1500" b="1"/>
            </a:lvl2pPr>
            <a:lvl3pPr marL="685814" indent="0">
              <a:buNone/>
              <a:defRPr sz="1351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55AB-4071-4DD6-9C66-382E70552A3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91504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49C9-FAB2-4298-A8D9-8D187104F9A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97909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10B2-D285-48DA-9519-029150AB557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79783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498604"/>
            <a:ext cx="3720242" cy="1278466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2777070"/>
            <a:ext cx="3720242" cy="2584449"/>
          </a:xfrm>
        </p:spPr>
        <p:txBody>
          <a:bodyPr/>
          <a:lstStyle>
            <a:lvl1pPr marL="0" indent="0">
              <a:buNone/>
              <a:defRPr sz="1050"/>
            </a:lvl1pPr>
            <a:lvl2pPr marL="257180" indent="0">
              <a:buNone/>
              <a:defRPr sz="788"/>
            </a:lvl2pPr>
            <a:lvl3pPr marL="514361" indent="0">
              <a:buNone/>
              <a:defRPr sz="675"/>
            </a:lvl3pPr>
            <a:lvl4pPr marL="771540" indent="0">
              <a:buNone/>
              <a:defRPr sz="563"/>
            </a:lvl4pPr>
            <a:lvl5pPr marL="1028721" indent="0">
              <a:buNone/>
              <a:defRPr sz="563"/>
            </a:lvl5pPr>
            <a:lvl6pPr marL="1285901" indent="0">
              <a:buNone/>
              <a:defRPr sz="563"/>
            </a:lvl6pPr>
            <a:lvl7pPr marL="1543081" indent="0">
              <a:buNone/>
              <a:defRPr sz="563"/>
            </a:lvl7pPr>
            <a:lvl8pPr marL="1800261" indent="0">
              <a:buNone/>
              <a:defRPr sz="563"/>
            </a:lvl8pPr>
            <a:lvl9pPr marL="2057441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19B1-9A67-4710-8C85-BD8F8DCE78E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30511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1"/>
            <a:ext cx="8463619" cy="566738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7" indent="0">
              <a:buNone/>
              <a:defRPr sz="1200"/>
            </a:lvl2pPr>
            <a:lvl3pPr marL="685814" indent="0">
              <a:buNone/>
              <a:defRPr sz="1200"/>
            </a:lvl3pPr>
            <a:lvl4pPr marL="1028721" indent="0">
              <a:buNone/>
              <a:defRPr sz="1200"/>
            </a:lvl4pPr>
            <a:lvl5pPr marL="1371627" indent="0">
              <a:buNone/>
              <a:defRPr sz="1200"/>
            </a:lvl5pPr>
            <a:lvl6pPr marL="1714534" indent="0">
              <a:buNone/>
              <a:defRPr sz="1200"/>
            </a:lvl6pPr>
            <a:lvl7pPr marL="2057441" indent="0">
              <a:buNone/>
              <a:defRPr sz="1200"/>
            </a:lvl7pPr>
            <a:lvl8pPr marL="2400348" indent="0">
              <a:buNone/>
              <a:defRPr sz="1200"/>
            </a:lvl8pPr>
            <a:lvl9pPr marL="2743255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/>
          <a:lstStyle>
            <a:lvl1pPr marL="0" indent="0">
              <a:buNone/>
              <a:defRPr sz="90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1" indent="0">
              <a:buNone/>
              <a:defRPr sz="675"/>
            </a:lvl4pPr>
            <a:lvl5pPr marL="1371627" indent="0">
              <a:buNone/>
              <a:defRPr sz="675"/>
            </a:lvl5pPr>
            <a:lvl6pPr marL="1714534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9B30-C191-4C88-964E-861B8393C38B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7654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752" y="-9072"/>
            <a:ext cx="12226943" cy="6876143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1784" y="4175749"/>
              <a:ext cx="4021491" cy="268164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48" y="602"/>
              <a:ext cx="1219550" cy="6856795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2492"/>
              <a:ext cx="457584" cy="2853975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564" y="602"/>
              <a:ext cx="2269774" cy="6865865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6027" y="-8468"/>
              <a:ext cx="1947248" cy="6865865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576" y="3920283"/>
              <a:ext cx="2513683" cy="2937114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95" y="-8468"/>
              <a:ext cx="2142780" cy="6865865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566" y="-8468"/>
              <a:ext cx="856709" cy="6865865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6846" y="-8468"/>
              <a:ext cx="1066349" cy="6865865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720" y="4893778"/>
              <a:ext cx="1094570" cy="1963619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11725" y="609298"/>
            <a:ext cx="8463980" cy="132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725" y="2160512"/>
            <a:ext cx="8463980" cy="388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6075" y="6041571"/>
            <a:ext cx="913862" cy="364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1726" y="6041571"/>
            <a:ext cx="6165884" cy="364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96" y="6041571"/>
            <a:ext cx="682709" cy="364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BDE276-B8A3-4484-ADB3-0A20BE0B0443}" type="slidenum">
              <a:rPr lang="en-US" altLang="en-US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50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341697" rtl="0" eaLnBrk="0" fontAlgn="base" hangingPunct="0">
        <a:spcBef>
          <a:spcPct val="0"/>
        </a:spcBef>
        <a:spcAft>
          <a:spcPct val="0"/>
        </a:spcAft>
        <a:defRPr sz="2667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1697" rtl="0" eaLnBrk="0" fontAlgn="base" hangingPunct="0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Trebuchet MS" panose="020B0603020202020204" pitchFamily="34" charset="0"/>
        </a:defRPr>
      </a:lvl2pPr>
      <a:lvl3pPr algn="l" defTabSz="341697" rtl="0" eaLnBrk="0" fontAlgn="base" hangingPunct="0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Trebuchet MS" panose="020B0603020202020204" pitchFamily="34" charset="0"/>
        </a:defRPr>
      </a:lvl3pPr>
      <a:lvl4pPr algn="l" defTabSz="341697" rtl="0" eaLnBrk="0" fontAlgn="base" hangingPunct="0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Trebuchet MS" panose="020B0603020202020204" pitchFamily="34" charset="0"/>
        </a:defRPr>
      </a:lvl4pPr>
      <a:lvl5pPr algn="l" defTabSz="341697" rtl="0" eaLnBrk="0" fontAlgn="base" hangingPunct="0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029" indent="-257029" algn="l" defTabSz="341697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FFFFFF"/>
          </a:solidFill>
          <a:latin typeface="+mn-lt"/>
          <a:ea typeface="+mn-ea"/>
          <a:cs typeface="+mn-cs"/>
        </a:defRPr>
      </a:lvl1pPr>
      <a:lvl2pPr marL="556392" indent="-213183" algn="l" defTabSz="341697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143" kern="1200">
          <a:solidFill>
            <a:srgbClr val="FFFFFF"/>
          </a:solidFill>
          <a:latin typeface="+mn-lt"/>
          <a:ea typeface="+mn-ea"/>
          <a:cs typeface="+mn-cs"/>
        </a:defRPr>
      </a:lvl2pPr>
      <a:lvl3pPr marL="857268" indent="-170849" algn="l" defTabSz="341697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48" kern="1200">
          <a:solidFill>
            <a:srgbClr val="FFFFFF"/>
          </a:solidFill>
          <a:latin typeface="+mn-lt"/>
          <a:ea typeface="+mn-ea"/>
          <a:cs typeface="+mn-cs"/>
        </a:defRPr>
      </a:lvl3pPr>
      <a:lvl4pPr marL="1198965" indent="-170849" algn="l" defTabSz="341697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857" kern="1200">
          <a:solidFill>
            <a:srgbClr val="FFFFFF"/>
          </a:solidFill>
          <a:latin typeface="+mn-lt"/>
          <a:ea typeface="+mn-ea"/>
          <a:cs typeface="+mn-cs"/>
        </a:defRPr>
      </a:lvl4pPr>
      <a:lvl5pPr marL="1542174" indent="-170849" algn="l" defTabSz="341697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857" kern="1200">
          <a:solidFill>
            <a:srgbClr val="FFFFFF"/>
          </a:solidFill>
          <a:latin typeface="+mn-lt"/>
          <a:ea typeface="+mn-ea"/>
          <a:cs typeface="+mn-cs"/>
        </a:defRPr>
      </a:lvl5pPr>
      <a:lvl6pPr marL="1885988" indent="-171454" algn="l" defTabSz="34290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95" indent="-171454" algn="l" defTabSz="34290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802" indent="-171454" algn="l" defTabSz="34290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709" indent="-171454" algn="l" defTabSz="34290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7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4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1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7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4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1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8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55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mk.delachieve.com/%D0%B4%D0%BE%D0%BB%D0%B8%D0%BD%D0%B0%D1%82%D0%B0-%D0%BD%D0%B0-%D0%B4%D0%B5%D1%81%D0%B5%D1%82-%D0%B2%D1%80%D0%B2%D0%BE%D0%B2%D0%B8-%D0%BC%D0%BE%D1%80%D0%B5%D0%BD%D0%B0-%D0%B5%D0%B7%D0%B5%D1%80%D0%B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6" y="3688470"/>
            <a:ext cx="2568887" cy="270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4476" y="30655"/>
            <a:ext cx="3141887" cy="5613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k-MK" sz="3048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ОДДЕЛЕНИЕ </a:t>
            </a:r>
            <a:r>
              <a:rPr lang="en-US" sz="3048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5429" y="587584"/>
            <a:ext cx="6343053" cy="8837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143" b="1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5143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mk-MK" sz="5143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</a:t>
            </a:r>
            <a:endParaRPr lang="en-US" sz="5143" b="1" dirty="0">
              <a:ln w="22225">
                <a:solidFill>
                  <a:srgbClr val="54A021"/>
                </a:solidFill>
                <a:prstDash val="solid"/>
              </a:ln>
              <a:solidFill>
                <a:srgbClr val="54A02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6289" y="1850219"/>
            <a:ext cx="2902857" cy="35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k-MK" sz="1714" b="1" dirty="0">
                <a:solidFill>
                  <a:srgbClr val="90C226">
                    <a:lumMod val="50000"/>
                  </a:srgbClr>
                </a:solidFill>
              </a:rPr>
              <a:t>НАСТАВНА СОДРЖИНА</a:t>
            </a:r>
            <a:endParaRPr lang="en-US" sz="1714" b="1" dirty="0">
              <a:solidFill>
                <a:srgbClr val="90C226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224" y="4642061"/>
            <a:ext cx="3689151" cy="678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k-MK" sz="3810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ИЗРАБОТИЛЕ</a:t>
            </a:r>
            <a:r>
              <a:rPr lang="en-US" sz="3810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5781" y="5481789"/>
            <a:ext cx="6293546" cy="502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k-MK" sz="2667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ЕМИЛИЈА КОКИНОВСКА</a:t>
            </a:r>
            <a:endParaRPr lang="en-US" sz="2667" b="1" dirty="0">
              <a:ln w="22225">
                <a:solidFill>
                  <a:srgbClr val="54A021"/>
                </a:solidFill>
                <a:prstDash val="solid"/>
              </a:ln>
              <a:solidFill>
                <a:srgbClr val="54A02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4371" y="5982193"/>
            <a:ext cx="6036366" cy="502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k-MK" sz="2667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ЕЛИЗАБЕТА КАРОВСКА</a:t>
            </a:r>
            <a:endParaRPr lang="en-US" sz="2667" b="1" dirty="0">
              <a:ln w="22225">
                <a:solidFill>
                  <a:srgbClr val="54A021"/>
                </a:solidFill>
                <a:prstDash val="solid"/>
              </a:ln>
              <a:solidFill>
                <a:srgbClr val="54A02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068" y="2157548"/>
            <a:ext cx="7193821" cy="732857"/>
          </a:xfrm>
          <a:prstGeom prst="rect">
            <a:avLst/>
          </a:prstGeom>
          <a:noFill/>
        </p:spPr>
        <p:txBody>
          <a:bodyPr wrap="none" lIns="87086" tIns="43543" rIns="87086" bIns="43543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sz="4191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Хидрографија на Америка</a:t>
            </a:r>
            <a:endParaRPr lang="en-US" sz="4191" b="1" dirty="0">
              <a:ln w="22225">
                <a:solidFill>
                  <a:srgbClr val="54A021"/>
                </a:solidFill>
                <a:prstDash val="solid"/>
              </a:ln>
              <a:solidFill>
                <a:srgbClr val="54A02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1064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788" y="1267444"/>
            <a:ext cx="6096000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Северна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одликува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голем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број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езера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Речниот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надополнет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густа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каналска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мрежа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наводнување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воден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сообраќај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Најкарактеристичен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онај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кој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поврзува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реката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Илиној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езерото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Мичиген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овој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поврзани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голем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број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градовите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внатрешноста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континентот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03514" y="177837"/>
            <a:ext cx="2217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ЕЗЕРА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1" descr="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76" y="1267444"/>
            <a:ext cx="4580038" cy="520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11b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6" y="3746859"/>
            <a:ext cx="4468184" cy="303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16000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226" y="1035205"/>
            <a:ext cx="3237052" cy="4640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Најзнајчајни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Големите</a:t>
            </a:r>
            <a:r>
              <a:rPr lang="en-US" b="1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Езера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,кои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припаѓаат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сливот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Атлантскиот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Слив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Супериор</a:t>
            </a:r>
            <a:r>
              <a:rPr lang="en-US" b="1" dirty="0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Горно</a:t>
            </a:r>
            <a:r>
              <a:rPr lang="en-US" b="1" dirty="0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Езеро</a:t>
            </a:r>
            <a:r>
              <a:rPr lang="en-US" b="1" dirty="0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Мичиген</a:t>
            </a:r>
            <a:r>
              <a:rPr lang="en-US" b="1" dirty="0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Ири</a:t>
            </a:r>
            <a:r>
              <a:rPr lang="en-US" b="1" dirty="0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Онтарио</a:t>
            </a:r>
            <a:r>
              <a:rPr lang="en-US" b="1" dirty="0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Хјурон</a:t>
            </a:r>
            <a:r>
              <a:rPr lang="en-US" b="1" dirty="0" smtClean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најголема</a:t>
            </a:r>
            <a:r>
              <a:rPr lang="en-US" b="1" u="sng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слатководна</a:t>
            </a:r>
            <a:r>
              <a:rPr lang="en-US" b="1" u="sng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површина</a:t>
            </a:r>
            <a:r>
              <a:rPr lang="en-US" b="1" u="sng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b="1" u="sng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Светот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k-MK" dirty="0" smtClean="0">
              <a:solidFill>
                <a:srgbClr val="000000"/>
              </a:solidFill>
              <a:effectLst/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правец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исток-запад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зафаќаат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2000км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Најголемо</a:t>
            </a:r>
            <a:r>
              <a:rPr lang="en-US" b="1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Горното</a:t>
            </a:r>
            <a:r>
              <a:rPr lang="en-US" b="1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Езеро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Сите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езера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поврзани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меѓусебно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протегаат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границата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помеѓу</a:t>
            </a:r>
            <a:r>
              <a:rPr lang="en-US" b="1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en-US" b="1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Канада</a:t>
            </a:r>
            <a:r>
              <a:rPr lang="en-US" b="1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k-MK" dirty="0" smtClean="0">
              <a:solidFill>
                <a:srgbClr val="000000"/>
              </a:solidFill>
              <a:effectLst/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0807" y="111875"/>
            <a:ext cx="6051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ГОЛЕМИТЕ ЕЗЕРА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1" descr="12b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81" y="2485466"/>
            <a:ext cx="3796497" cy="382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14b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37" y="1035205"/>
            <a:ext cx="4617444" cy="401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2389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524" y="1229814"/>
            <a:ext cx="6096000" cy="157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k-MK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Нијагарини</a:t>
            </a:r>
            <a:r>
              <a:rPr lang="en-US" b="1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одопади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еден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најпознатите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Светот</a:t>
            </a:r>
            <a:r>
              <a:rPr lang="mk-MK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наоѓа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меѓу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Канада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кој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канадскиот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дел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висок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53 м, а </a:t>
            </a:r>
            <a:r>
              <a:rPr lang="mk-MK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американскиот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43м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езера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Големо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Ропско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Мечкино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Атабаско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Винипег</a:t>
            </a:r>
            <a:r>
              <a:rPr lang="mk-MK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( во Канада) 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dirty="0" smtClean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823" y="85238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Водопади Нијагара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1" descr="15c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4" y="3025209"/>
            <a:ext cx="3646025" cy="32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15a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24" y="362142"/>
            <a:ext cx="4196787" cy="307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48" y="3125888"/>
            <a:ext cx="6439383" cy="36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8809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950" y="1135890"/>
            <a:ext cx="60960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Големо Солено Езеро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— најголема солена копнена површина на западната полутопка, а со соленост од 25%, петпати е посолено од морето. Тоа претставува остаток од праисториското езеро Бонвил, кое го покривало поголемиот дел од Големиот Басен, за време на последниот леден период. Сегашното езеро опкружено е со големи песочни површини, солени платоа и мочуришта.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72836" y="212560"/>
            <a:ext cx="9151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ГОЛЕМОТО СОЛЕНО ЕЗЕРО</a:t>
            </a:r>
          </a:p>
        </p:txBody>
      </p:sp>
      <p:pic>
        <p:nvPicPr>
          <p:cNvPr id="1026" name="Picture 2" descr="https://tocka.com.mk/images/content/inside/2017-09/aFdOisZuqp-golemoto-soleno-ezero-ova-e-vistinsko-cudo-na-prirodata-na-koesto-postojano-mu-se-menuva-goleminat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67" y="1003383"/>
            <a:ext cx="4524447" cy="27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ocka.com.mk/images/content/inside/2017-09/N6dAnLKFcq-golemoto-soleno-ezero-ova-e-vistinsko-cudo-na-prirodata-na-koesto-postojano-mu-se-menuva-goleminat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0" y="3658705"/>
            <a:ext cx="4563129" cy="30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ocka.com.mk/images/content/inside/2017-09/QSwXYMrDD1-golemoto-soleno-ezero-ova-e-vistinsko-cudo-na-prirodata-na-koesto-postojano-mu-se-menuva-goleminat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73" y="3802885"/>
            <a:ext cx="4346927" cy="28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2674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755" y="954141"/>
            <a:ext cx="6096000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Кратерско езеро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кое го носи истото име како геолошка карактеристик се наоѓа во Орегон. Се наоѓа во купата на планината Мазама. Тоа </a:t>
            </a:r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е најдлабокото 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езеро во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САД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со длабочина од 594 метри. Кратерското Езеро се храни само со паѓање дожд и снег, без прилив или одлив на површината, а со тоа е едно од најасните езера во светот.</a:t>
            </a:r>
            <a:endParaRPr lang="en-US" dirty="0"/>
          </a:p>
        </p:txBody>
      </p:sp>
      <p:pic>
        <p:nvPicPr>
          <p:cNvPr id="5" name="Picture 1" descr="12d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41" y="3789622"/>
            <a:ext cx="3967708" cy="29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Резултат со слика за кратер езе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27" y="209399"/>
            <a:ext cx="4974301" cy="37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Прекрасни и мистериозни езера кои се формирале во крате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5" y="3161990"/>
            <a:ext cx="5346157" cy="33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04761" y="41014"/>
            <a:ext cx="596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КРАТЕСКО ЕЗЕРО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822823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31187"/>
            <a:ext cx="9546542" cy="2179899"/>
          </a:xfrm>
        </p:spPr>
        <p:txBody>
          <a:bodyPr/>
          <a:lstStyle/>
          <a:p>
            <a:r>
              <a:rPr lang="en-US" sz="1100" dirty="0" smtClean="0">
                <a:hlinkClick r:id="rId2"/>
              </a:rPr>
              <a:t>https://mk.delachieve.com/%D0%B4%D0%BE%D0%BB%D0%B8%D0%BD%D0%B0%D1%82%D0%B0-%D0%BD%D0%B0-%D0%B4%D0%B5%D1%81%D0%B5%D1%82-%D0%B2%D1%80%D0%B2%D0%BE%D0%B2%D0%B8-%D0%BC%D0%BE%D1%80%D0%B5%D0%BD%D0%B0-%D0%B5%D0%B7%D0%B5%D1%80%D0%BE/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357165" y="224135"/>
            <a:ext cx="11639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Моренско и езеро Луиз во Канада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697" y="1147465"/>
            <a:ext cx="67104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Глацијални езера во националниот парк во Алберта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2770" name="Picture 2" descr="https://i23.delachieve.com/image/13add39170730e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92" y="1012772"/>
            <a:ext cx="5159695" cy="32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Морена Езеро сл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3" y="1682268"/>
            <a:ext cx="5083932" cy="338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439545" y="3832099"/>
            <a:ext cx="6994566" cy="2469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0" i="0" dirty="0" smtClean="0">
                <a:solidFill>
                  <a:srgbClr val="000000"/>
                </a:solidFill>
                <a:effectLst/>
                <a:latin typeface="Noto Serif"/>
              </a:rPr>
              <a:t>Морена - езеро во Канада, во Националниот парк Banff во Алберта, која е една од најчистите и најубавите води во светот. Скриени во карпести планини, тој карактеристики јасно тиркизна вода и неверојатна убавина на околните прекрасни природни пејзажи.</a:t>
            </a:r>
            <a:endParaRPr lang="ru-RU" b="0" i="0" dirty="0" smtClean="0">
              <a:solidFill>
                <a:srgbClr val="000000"/>
              </a:solidFill>
              <a:effectLst/>
              <a:latin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112577233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155" y="59196"/>
            <a:ext cx="5851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Сливни подрачја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1" descr="5a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" y="982526"/>
            <a:ext cx="4517985" cy="45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2a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49" y="62924"/>
            <a:ext cx="4559846" cy="553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92213" y="4714204"/>
            <a:ext cx="7402793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Helvetica Neue"/>
              </a:rPr>
              <a:t>Северна и Јужна Америка имаат доста разгранета хидрографска мрежа. Реките кои течат на територијата на Северниот континент, се влеваат главно во три сливни подрачја: </a:t>
            </a:r>
            <a:endParaRPr lang="en-US" sz="1600" dirty="0">
              <a:solidFill>
                <a:srgbClr val="000000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Тихи Океан  </a:t>
            </a:r>
            <a:endParaRPr lang="en-US" sz="1600" dirty="0" smtClean="0">
              <a:solidFill>
                <a:srgbClr val="000000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Северен Леден Океан, </a:t>
            </a:r>
            <a:endParaRPr lang="en-US" sz="1600" b="1" i="0" dirty="0" smtClean="0">
              <a:solidFill>
                <a:srgbClr val="000000"/>
              </a:solidFill>
              <a:effectLst/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Атлантски Океан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Helvetica Neue"/>
              </a:rPr>
              <a:t>. </a:t>
            </a:r>
            <a:endParaRPr lang="en-US" sz="1600" b="0" i="0" dirty="0" smtClean="0">
              <a:solidFill>
                <a:srgbClr val="000000"/>
              </a:solidFill>
              <a:effectLst/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Helvetica Neue"/>
              </a:rPr>
              <a:t>Исто така помеѓу планиниските венци на Коордилјерите на запад, се наоѓа и 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Helvetica Neue"/>
              </a:rPr>
              <a:t>внатрешен, неистечен слив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Helvetica Neue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758066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204" y="1977046"/>
            <a:ext cx="526648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Главно реките извираат од областите на Коордилјерите и Апалачките Планини и претежно имаат меридијански правец на протегање. </a:t>
            </a:r>
            <a:endParaRPr lang="en-US" dirty="0"/>
          </a:p>
        </p:txBody>
      </p:sp>
      <p:pic>
        <p:nvPicPr>
          <p:cNvPr id="4" name="Picture 1" descr="3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07" y="388290"/>
            <a:ext cx="4974497" cy="537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744996"/>
            <a:ext cx="5642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Изворишни области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2763" y="3787946"/>
            <a:ext cx="190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Коордиљери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1162161" flipV="1">
            <a:off x="9725220" y="2889853"/>
            <a:ext cx="217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Апалачки Планини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8818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33" y="1331569"/>
            <a:ext cx="3848481" cy="5335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сливот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Северен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Леден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Океан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влеваат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покаракстеристични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Мекензи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реката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Нелсон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k-MK" dirty="0" smtClean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k-MK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Мекензи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извира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Карпесите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Планини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запад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должина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околу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4000км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претставува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сложен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испреплетени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езера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Атабаско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Големо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Мечкино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Ропско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Езеро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Реката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највисок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водостој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пролетните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топењето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снегот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мразот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mk-MK" dirty="0" smtClean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Нелсон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влева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Хадсоновиот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Залив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извира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Карпестите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Планин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3272" y="85238"/>
            <a:ext cx="7588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Северно Леден Океан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1" descr="5b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16" y="1331569"/>
            <a:ext cx="4818283" cy="534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2072" y="2257063"/>
            <a:ext cx="202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schemeClr val="bg1"/>
                </a:solidFill>
              </a:rPr>
              <a:t>РЕКА  МЕКЕНЗИ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9941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c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" y="335664"/>
            <a:ext cx="4629873" cy="462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80" y="648711"/>
            <a:ext cx="6865730" cy="4122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1931" y="3816692"/>
            <a:ext cx="3270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chemeClr val="bg1"/>
                </a:solidFill>
              </a:rPr>
              <a:t>ЕЗЕРА ВО КАНАДА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56" y="64871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 smtClean="0">
                <a:solidFill>
                  <a:schemeClr val="bg1"/>
                </a:solidFill>
              </a:rPr>
              <a:t>РЕКАТА НЕЛСОН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9804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782" y="143111"/>
            <a:ext cx="77668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Атлански Океан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mk-MK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 Мексикански Залив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8210" y="1066441"/>
            <a:ext cx="5949984" cy="56320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Сливот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Атлантски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Океан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зафаќа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најголема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површина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околу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40 %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континентот</a:t>
            </a:r>
            <a:r>
              <a:rPr lang="mk-MK" dirty="0" smtClean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mk-MK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dirty="0" smtClean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припаѓа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сливот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Мексиканскиот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залив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k-MK" dirty="0" smtClean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најголема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Атлантикот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Лоренс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поврзува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Големите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Езера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океанот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mk-MK" dirty="0" smtClean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Мексиканскиот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Залив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истекува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најголемата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Мисисипи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голем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број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притоки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извираат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Апалачките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Карпестите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Планини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Најголема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притока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Мисисипи</a:t>
            </a:r>
            <a:r>
              <a:rPr lang="en-US" b="1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 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Мисури</a:t>
            </a:r>
            <a:r>
              <a:rPr lang="en-US" b="1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вкупната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должина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6420км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зафаќаат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површина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слив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3,2 м</a:t>
            </a:r>
            <a:r>
              <a:rPr lang="mk-MK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илиони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км2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Најголема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лева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притока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Мисисипи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Охајо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поголеми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притоки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Мисисипи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Јелоустоун,Тенеси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Ривер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Арканзас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тн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Јужно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Мексико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тече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реката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Рио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Гранде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истекува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Мексиканскиот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Залив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10c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8295"/>
            <a:ext cx="5794510" cy="455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2455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0d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43" y="104172"/>
            <a:ext cx="6173450" cy="565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10e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23" y="2558335"/>
            <a:ext cx="3409659" cy="40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1529" y="3021968"/>
            <a:ext cx="14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schemeClr val="bg1"/>
                </a:solidFill>
              </a:rPr>
              <a:t>РИО ГРАНДЕ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10b.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0" y="250263"/>
            <a:ext cx="3715473" cy="299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8949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7028" y="0"/>
            <a:ext cx="44565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ТИХИ ОКЕАН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50" y="4884896"/>
            <a:ext cx="5793576" cy="197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Сливот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Тихиот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Океан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зафаќа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22%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територијата</a:t>
            </a:r>
            <a:r>
              <a:rPr lang="mk-MK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dirty="0" smtClean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Северна Америка.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mk-MK" dirty="0" smtClean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dirty="0" smtClean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влеваат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реките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Јукон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Фрејзер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Колумбија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Колорадо</a:t>
            </a:r>
            <a:r>
              <a:rPr lang="en-US" b="1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Имаат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планински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снежен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највисок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водостој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лето</a:t>
            </a:r>
            <a:r>
              <a:rPr lang="en-US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k-MK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Тие се кратки , брзи и богати со хидроенергетски потенцијал.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7c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04" y="1499380"/>
            <a:ext cx="4710896" cy="47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7.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58" r="37990" b="2591"/>
          <a:stretch/>
        </p:blipFill>
        <p:spPr bwMode="auto">
          <a:xfrm>
            <a:off x="0" y="94264"/>
            <a:ext cx="3006595" cy="49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832" y="2842493"/>
            <a:ext cx="137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Ko</a:t>
            </a:r>
            <a:r>
              <a:rPr lang="mk-MK" b="1" dirty="0" smtClean="0">
                <a:solidFill>
                  <a:schemeClr val="bg1"/>
                </a:solidFill>
              </a:rPr>
              <a:t>лорадо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478" y="24499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 smtClean="0">
                <a:solidFill>
                  <a:schemeClr val="bg1"/>
                </a:solidFill>
              </a:rPr>
              <a:t>ЈУКОН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314" y="1487537"/>
            <a:ext cx="252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schemeClr val="bg1"/>
                </a:solidFill>
              </a:rPr>
              <a:t>ФРЕЈЗЕР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250" y="2102736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 smtClean="0">
                <a:solidFill>
                  <a:schemeClr val="bg1"/>
                </a:solidFill>
              </a:rPr>
              <a:t>КОЛУМБИЈА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" descr="7b.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45" y="817245"/>
            <a:ext cx="4323405" cy="32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3302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941" y="1033588"/>
            <a:ext cx="6096000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Г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олем Кањон e стрмен кањон издлабен од реката Колорадо во САД во државата Аризона. Најголемиот дел од него спаѓа во националниот парк Големиот Кањон, еден од првите национални паркови во САД. Големиот Кањон е долг 446 километри, широк е и до 29 километри и достига длабочина од повеќе од 1,6 километри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0" y="3471724"/>
            <a:ext cx="5534447" cy="31171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941" y="128948"/>
            <a:ext cx="9486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Големиот Кањон на реката Колорадо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1" descr="7h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13" y="836835"/>
            <a:ext cx="4244488" cy="361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7e.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69" y="3877448"/>
            <a:ext cx="3584088" cy="287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32397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687</Words>
  <Application>Microsoft Office PowerPoint</Application>
  <PresentationFormat>Widescreen</PresentationFormat>
  <Paragraphs>54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Helvetica Neue</vt:lpstr>
      <vt:lpstr>inherit</vt:lpstr>
      <vt:lpstr>Noto Serif</vt:lpstr>
      <vt:lpstr>Segoe UI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https://mk.delachieve.com/%D0%B4%D0%BE%D0%BB%D0%B8%D0%BD%D0%B0%D1%82%D0%B0-%D0%BD%D0%B0-%D0%B4%D0%B5%D1%81%D0%B5%D1%82-%D0%B2%D1%80%D0%B2%D0%BE%D0%B2%D0%B8-%D0%BC%D0%BE%D1%80%D0%B5%D0%BD%D0%B0-%D0%B5%D0%B7%D0%B5%D1%80%D0%BE/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</cp:revision>
  <dcterms:created xsi:type="dcterms:W3CDTF">2020-03-19T20:49:07Z</dcterms:created>
  <dcterms:modified xsi:type="dcterms:W3CDTF">2020-03-19T23:53:08Z</dcterms:modified>
</cp:coreProperties>
</file>