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6" r:id="rId1"/>
    <p:sldMasterId id="2147484054" r:id="rId2"/>
  </p:sldMasterIdLst>
  <p:sldIdLst>
    <p:sldId id="256" r:id="rId3"/>
    <p:sldId id="266" r:id="rId4"/>
    <p:sldId id="267" r:id="rId5"/>
    <p:sldId id="268" r:id="rId6"/>
    <p:sldId id="269" r:id="rId7"/>
    <p:sldId id="271" r:id="rId8"/>
    <p:sldId id="276" r:id="rId9"/>
    <p:sldId id="261" r:id="rId10"/>
    <p:sldId id="260" r:id="rId11"/>
    <p:sldId id="275" r:id="rId12"/>
    <p:sldId id="262" r:id="rId13"/>
    <p:sldId id="258" r:id="rId14"/>
    <p:sldId id="263" r:id="rId15"/>
    <p:sldId id="273" r:id="rId16"/>
    <p:sldId id="272" r:id="rId17"/>
    <p:sldId id="264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48" autoAdjust="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25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EA85156C-01DA-49B6-AC3C-287004AFC1B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442E6B89-103E-4165-9881-A1F450C285B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512034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156C-01DA-49B6-AC3C-287004AFC1B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6B89-103E-4165-9881-A1F450C28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0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156C-01DA-49B6-AC3C-287004AFC1B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6B89-103E-4165-9881-A1F450C28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05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156C-01DA-49B6-AC3C-287004AFC1B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6B89-103E-4165-9881-A1F450C28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46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156C-01DA-49B6-AC3C-287004AFC1B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6B89-103E-4165-9881-A1F450C28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16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156C-01DA-49B6-AC3C-287004AFC1B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6B89-103E-4165-9881-A1F450C28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89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156C-01DA-49B6-AC3C-287004AFC1B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6B89-103E-4165-9881-A1F450C28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7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156C-01DA-49B6-AC3C-287004AFC1B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6B89-103E-4165-9881-A1F450C28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21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156C-01DA-49B6-AC3C-287004AFC1B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6B89-103E-4165-9881-A1F450C28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48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A85156C-01DA-49B6-AC3C-287004AFC1B2}" type="datetimeFigureOut">
              <a:rPr lang="en-US" smtClean="0">
                <a:solidFill>
                  <a:prstClr val="white"/>
                </a:solidFill>
              </a:rPr>
              <a:pPr/>
              <a:t>3/20/2020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42E6B89-103E-4165-9881-A1F450C285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8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A85156C-01DA-49B6-AC3C-287004AFC1B2}" type="datetimeFigureOut">
              <a:rPr lang="en-US" smtClean="0">
                <a:solidFill>
                  <a:prstClr val="white"/>
                </a:solidFill>
              </a:rPr>
              <a:pPr/>
              <a:t>3/20/2020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6B89-103E-4165-9881-A1F450C285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EA85156C-01DA-49B6-AC3C-287004AFC1B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442E6B89-103E-4165-9881-A1F450C28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54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A85156C-01DA-49B6-AC3C-287004AFC1B2}" type="datetimeFigureOut">
              <a:rPr lang="en-US" smtClean="0">
                <a:solidFill>
                  <a:prstClr val="white"/>
                </a:solidFill>
              </a:rPr>
              <a:pPr/>
              <a:t>3/20/2020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42E6B89-103E-4165-9881-A1F450C285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4559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A85156C-01DA-49B6-AC3C-287004AFC1B2}" type="datetimeFigureOut">
              <a:rPr lang="en-US" smtClean="0">
                <a:solidFill>
                  <a:prstClr val="white"/>
                </a:solidFill>
              </a:rPr>
              <a:pPr/>
              <a:t>3/20/2020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42E6B89-103E-4165-9881-A1F450C285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094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A85156C-01DA-49B6-AC3C-287004AFC1B2}" type="datetimeFigureOut">
              <a:rPr lang="en-US" smtClean="0">
                <a:solidFill>
                  <a:prstClr val="white"/>
                </a:solidFill>
              </a:rPr>
              <a:pPr/>
              <a:t>3/20/2020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42E6B89-103E-4165-9881-A1F450C285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831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156C-01DA-49B6-AC3C-287004AFC1B2}" type="datetimeFigureOut">
              <a:rPr lang="en-US" smtClean="0">
                <a:solidFill>
                  <a:prstClr val="white"/>
                </a:solidFill>
              </a:rPr>
              <a:pPr/>
              <a:t>3/20/2020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6B89-103E-4165-9881-A1F450C285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128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A85156C-01DA-49B6-AC3C-287004AFC1B2}" type="datetimeFigureOut">
              <a:rPr lang="en-US" smtClean="0">
                <a:solidFill>
                  <a:prstClr val="white"/>
                </a:solidFill>
              </a:rPr>
              <a:pPr/>
              <a:t>3/20/2020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42E6B89-103E-4165-9881-A1F450C285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432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A85156C-01DA-49B6-AC3C-287004AFC1B2}" type="datetimeFigureOut">
              <a:rPr lang="en-US" smtClean="0">
                <a:solidFill>
                  <a:prstClr val="white"/>
                </a:solidFill>
              </a:rPr>
              <a:pPr/>
              <a:t>3/20/2020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42E6B89-103E-4165-9881-A1F450C285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09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A85156C-01DA-49B6-AC3C-287004AFC1B2}" type="datetimeFigureOut">
              <a:rPr lang="en-US" smtClean="0">
                <a:solidFill>
                  <a:prstClr val="white"/>
                </a:solidFill>
              </a:rPr>
              <a:pPr/>
              <a:t>3/20/2020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42E6B89-103E-4165-9881-A1F450C285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762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156C-01DA-49B6-AC3C-287004AFC1B2}" type="datetimeFigureOut">
              <a:rPr lang="en-US" smtClean="0">
                <a:solidFill>
                  <a:prstClr val="white"/>
                </a:solidFill>
              </a:rPr>
              <a:pPr/>
              <a:t>3/20/2020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6B89-103E-4165-9881-A1F450C285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41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156C-01DA-49B6-AC3C-287004AFC1B2}" type="datetimeFigureOut">
              <a:rPr lang="en-US" smtClean="0">
                <a:solidFill>
                  <a:prstClr val="white"/>
                </a:solidFill>
              </a:rPr>
              <a:pPr/>
              <a:t>3/20/2020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6B89-103E-4165-9881-A1F450C285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3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156C-01DA-49B6-AC3C-287004AFC1B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442E6B89-103E-4165-9881-A1F450C28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66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156C-01DA-49B6-AC3C-287004AFC1B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6B89-103E-4165-9881-A1F450C28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6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156C-01DA-49B6-AC3C-287004AFC1B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6B89-103E-4165-9881-A1F450C28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29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156C-01DA-49B6-AC3C-287004AFC1B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6B89-103E-4165-9881-A1F450C28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49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156C-01DA-49B6-AC3C-287004AFC1B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6B89-103E-4165-9881-A1F450C28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53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156C-01DA-49B6-AC3C-287004AFC1B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6B89-103E-4165-9881-A1F450C28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4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156C-01DA-49B6-AC3C-287004AFC1B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6B89-103E-4165-9881-A1F450C28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43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85156C-01DA-49B6-AC3C-287004AFC1B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2E6B89-103E-4165-9881-A1F450C28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  <p:sldLayoutId id="2147484049" r:id="rId13"/>
    <p:sldLayoutId id="2147484050" r:id="rId14"/>
    <p:sldLayoutId id="2147484051" r:id="rId15"/>
    <p:sldLayoutId id="2147484052" r:id="rId16"/>
    <p:sldLayoutId id="214748405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A85156C-01DA-49B6-AC3C-287004AFC1B2}" type="datetimeFigureOut">
              <a:rPr lang="en-US" smtClean="0">
                <a:solidFill>
                  <a:prstClr val="white"/>
                </a:solidFill>
              </a:rPr>
              <a:pPr/>
              <a:t>3/20/2020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42E6B89-103E-4165-9881-A1F450C285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234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878006"/>
            <a:ext cx="8062912" cy="1398594"/>
          </a:xfrm>
        </p:spPr>
        <p:txBody>
          <a:bodyPr>
            <a:normAutofit fontScale="90000"/>
          </a:bodyPr>
          <a:lstStyle/>
          <a:p>
            <a:r>
              <a:rPr lang="mk-MK" i="1" dirty="0" smtClean="0"/>
              <a:t/>
            </a:r>
            <a:br>
              <a:rPr lang="mk-MK" i="1" dirty="0" smtClean="0"/>
            </a:br>
            <a:r>
              <a:rPr lang="mk-MK" sz="4000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Наставна содржина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mk-MK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mk-MK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ШВЕДСКА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1280px-Flag_of_Sweden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90" y="4848225"/>
            <a:ext cx="2667000" cy="1666875"/>
          </a:xfrm>
          <a:prstGeom prst="rect">
            <a:avLst/>
          </a:prstGeom>
        </p:spPr>
      </p:pic>
      <p:pic>
        <p:nvPicPr>
          <p:cNvPr id="5" name="Picture 4" descr="Great_coat_of_arms_of_Sweden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4191" y="3379911"/>
            <a:ext cx="2435617" cy="2667000"/>
          </a:xfrm>
          <a:prstGeom prst="rect">
            <a:avLst/>
          </a:prstGeom>
        </p:spPr>
      </p:pic>
      <p:pic>
        <p:nvPicPr>
          <p:cNvPr id="6" name="Picture 5" descr="Снимок-экрана-16.10.2016-13270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909" y="4848225"/>
            <a:ext cx="2714681" cy="178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0" y="468189"/>
            <a:ext cx="5710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4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Тема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mk-MK" sz="4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 НА СЕВЕРНА ЕВРОПА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033" y="1393769"/>
            <a:ext cx="4517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Наставници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mk-MK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mk-M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Елизабета Каровска</a:t>
            </a:r>
          </a:p>
          <a:p>
            <a:r>
              <a:rPr lang="mk-M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Емилија Кокиновска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84008" y="0"/>
            <a:ext cx="3235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Одделени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mk-MK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VIII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andinavia-travel-guide-telegraph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785795"/>
            <a:ext cx="4267200" cy="2764465"/>
          </a:xfrm>
          <a:prstGeom prst="rect">
            <a:avLst/>
          </a:prstGeom>
        </p:spPr>
      </p:pic>
      <p:pic>
        <p:nvPicPr>
          <p:cNvPr id="5" name="Picture 4" descr="sweden-europe-svaneholm-castle-red-lake-reflections-water-scania-province-XE4TH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990600"/>
            <a:ext cx="3794894" cy="2679780"/>
          </a:xfrm>
          <a:prstGeom prst="rect">
            <a:avLst/>
          </a:prstGeom>
        </p:spPr>
      </p:pic>
      <p:pic>
        <p:nvPicPr>
          <p:cNvPr id="6" name="Picture 5" descr="sweden-vindelfjallen-nature-reserve-waterfall-and-mountain-AM1JF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533399"/>
            <a:ext cx="4267200" cy="271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8644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36"/>
            <a:ext cx="4114800" cy="1245781"/>
          </a:xfrm>
        </p:spPr>
        <p:txBody>
          <a:bodyPr>
            <a:normAutofit/>
          </a:bodyPr>
          <a:lstStyle/>
          <a:p>
            <a:pPr algn="ctr"/>
            <a:r>
              <a:rPr lang="mk-MK" sz="35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Население, Јазик</a:t>
            </a:r>
            <a:br>
              <a:rPr lang="mk-MK" sz="35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mk-MK" sz="35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Религија</a:t>
            </a:r>
            <a:endParaRPr lang="en-US" sz="35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455" y="1869236"/>
            <a:ext cx="4343400" cy="4980708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Вкупниот број на жители на Шведска изнесува 9,5милиони. Густината на населеност е 20,6 жители на км2, и е значително поизразена во јужните делови на Шведска, а помалку во северните делови. Околу 85% од населението живее во урбани области. Главниот град Стокхолм има околу 800 000 жители. 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Најголем дел од населението се Швеѓани(90%), потоа Финци, Данци, Норвежани, Турци. Официјален јазик е шведски.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Според верската припадност претежно се протестанти 87%,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православни, католици, муслимани и тн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,. 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 зборува главно Шведскиот и Германскиот јазик.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639" y="-35765"/>
            <a:ext cx="3394885" cy="689376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1475780"/>
            <a:ext cx="5838340" cy="538222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10706" y="166390"/>
            <a:ext cx="3886200" cy="11709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Шведска е уставна монархија со парламентарен систем на владеење и со високо развиена економија.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324600" y="381000"/>
            <a:ext cx="263794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Шведска е дел од Европската Унија од 1 јануари 1995 година.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324600" y="2743200"/>
            <a:ext cx="2637940" cy="3886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Како независна држава се воздигнала во средновековието. За време на XVII век државата ги проширила своите територии и се создало Шведското царство. Главен град е Стокхлом.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373" y="152400"/>
            <a:ext cx="4654689" cy="6477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5800" y="1981200"/>
            <a:ext cx="3581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28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Шведска има развиено стопанство и економија. Претежно е индустриска и земјоделска земја.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73" y="-13855"/>
            <a:ext cx="3158781" cy="687185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9"/>
            <a:ext cx="3144927" cy="684171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172691" y="-13855"/>
            <a:ext cx="2971800" cy="22860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Најмногу се одгледува пченица, јачмен, шеќерна репка, овес, компир.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 rot="5400000">
            <a:off x="2843645" y="2642755"/>
            <a:ext cx="2971800" cy="36298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76127" y="3910280"/>
            <a:ext cx="29683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k-MK" sz="16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Има високо развиено сточарство. Се произведува повеќе од 5 м тони млеко годишно и тоа е бесплатно во училиштата  и болниците</a:t>
            </a:r>
            <a:endParaRPr lang="en-US" sz="16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92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152400"/>
            <a:ext cx="3589867" cy="914401"/>
          </a:xfrm>
        </p:spPr>
        <p:txBody>
          <a:bodyPr>
            <a:normAutofit fontScale="90000"/>
          </a:bodyPr>
          <a:lstStyle/>
          <a:p>
            <a:r>
              <a:rPr lang="mk-MK" b="1" dirty="0" smtClean="0">
                <a:solidFill>
                  <a:schemeClr val="tx2">
                    <a:lumMod val="75000"/>
                  </a:schemeClr>
                </a:solidFill>
              </a:rPr>
              <a:t>Индустрија</a:t>
            </a:r>
            <a:r>
              <a:rPr lang="mk-MK" dirty="0" smtClean="0"/>
              <a:t/>
            </a:r>
            <a:br>
              <a:rPr lang="mk-MK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95600" cy="68580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362202"/>
            <a:ext cx="3690938" cy="44957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05600" y="4343400"/>
            <a:ext cx="20240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mk-MK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Најразвиени </a:t>
            </a:r>
            <a:r>
              <a:rPr lang="mk-MK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индустриски центри се поголемите градови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mk-MK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Стокхлом, Малме, Гетеборг, Упсала и др.</a:t>
            </a:r>
          </a:p>
        </p:txBody>
      </p:sp>
      <p:sp>
        <p:nvSpPr>
          <p:cNvPr id="7" name="Rectangle 6"/>
          <p:cNvSpPr/>
          <p:nvPr/>
        </p:nvSpPr>
        <p:spPr>
          <a:xfrm>
            <a:off x="2895600" y="877947"/>
            <a:ext cx="5647267" cy="147732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mk-MK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 индустриските гранки најразвиени се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mk-MK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автомобилска индустрија, елктротехничка, хемиска, дрвна, машинска индустрија, а порано била развиена бродоградбената индустрија која сега е речиси целосно изумрена.</a:t>
            </a:r>
          </a:p>
        </p:txBody>
      </p:sp>
    </p:spTree>
    <p:extLst>
      <p:ext uri="{BB962C8B-B14F-4D97-AF65-F5344CB8AC3E}">
        <p14:creationId xmlns:p14="http://schemas.microsoft.com/office/powerpoint/2010/main" val="392351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kiruna-sweden-15135834754kgn8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3124200"/>
            <a:ext cx="1787525" cy="2117725"/>
          </a:xfrm>
        </p:spPr>
      </p:pic>
      <p:sp>
        <p:nvSpPr>
          <p:cNvPr id="11" name="TextBox 10"/>
          <p:cNvSpPr txBox="1"/>
          <p:nvPr/>
        </p:nvSpPr>
        <p:spPr>
          <a:xfrm>
            <a:off x="381000" y="5334000"/>
            <a:ext cx="133402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sz="1050" dirty="0" smtClean="0"/>
              <a:t>Кируна,Шведска</a:t>
            </a:r>
            <a:endParaRPr lang="en-US" sz="1050" dirty="0"/>
          </a:p>
        </p:txBody>
      </p:sp>
      <p:pic>
        <p:nvPicPr>
          <p:cNvPr id="12" name="Picture 11" descr="maxresdefault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28600"/>
            <a:ext cx="3877733" cy="21812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53000" y="2514600"/>
            <a:ext cx="84670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1050" dirty="0"/>
              <a:t>С</a:t>
            </a:r>
            <a:r>
              <a:rPr lang="mk-MK" sz="1050" dirty="0" smtClean="0"/>
              <a:t>токхолм</a:t>
            </a:r>
            <a:endParaRPr lang="en-US" sz="1050" dirty="0"/>
          </a:p>
        </p:txBody>
      </p:sp>
      <p:pic>
        <p:nvPicPr>
          <p:cNvPr id="14" name="Picture 13" descr="Liseber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2514600"/>
            <a:ext cx="2624030" cy="17449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39000" y="4343400"/>
            <a:ext cx="7922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1050" dirty="0" smtClean="0"/>
              <a:t>Гетеборг</a:t>
            </a:r>
          </a:p>
        </p:txBody>
      </p:sp>
      <p:pic>
        <p:nvPicPr>
          <p:cNvPr id="16" name="Picture 15" descr="5749288-6349279-image-a-11_154133312498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1" y="2895600"/>
            <a:ext cx="3312088" cy="2209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33800" y="5181600"/>
            <a:ext cx="6815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1050" dirty="0" smtClean="0"/>
              <a:t>Малме</a:t>
            </a:r>
            <a:endParaRPr lang="en-US" sz="1050" dirty="0"/>
          </a:p>
        </p:txBody>
      </p:sp>
      <p:pic>
        <p:nvPicPr>
          <p:cNvPr id="19" name="Picture 18" descr="stockholm-archipela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685799"/>
            <a:ext cx="2514600" cy="168368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14400" y="2362200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1050" dirty="0" smtClean="0"/>
              <a:t>Архепилаго</a:t>
            </a:r>
            <a:r>
              <a:rPr lang="mk-MK" dirty="0" smtClean="0"/>
              <a:t>, </a:t>
            </a:r>
            <a:r>
              <a:rPr lang="mk-MK" sz="1050" dirty="0" smtClean="0"/>
              <a:t>Стокхолм</a:t>
            </a:r>
            <a:endParaRPr lang="en-US" sz="1050" dirty="0"/>
          </a:p>
        </p:txBody>
      </p:sp>
      <p:pic>
        <p:nvPicPr>
          <p:cNvPr id="1026" name="Picture 2" descr="Image result for sweden ven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1400" y="4648200"/>
            <a:ext cx="1647825" cy="1235869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7772400" y="5943600"/>
            <a:ext cx="10438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1050" dirty="0" smtClean="0"/>
              <a:t>Езеро Венер</a:t>
            </a:r>
            <a:endParaRPr lang="en-US" sz="1050" dirty="0"/>
          </a:p>
        </p:txBody>
      </p:sp>
      <p:pic>
        <p:nvPicPr>
          <p:cNvPr id="1028" name="Picture 4" descr="https://upload.wikimedia.org/wikipedia/commons/thumb/0/04/Kebnekaise_Panorama.jpg/800px-Kebnekaise_Panoram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05000" y="5486400"/>
            <a:ext cx="5029200" cy="1000125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3657600" y="6477000"/>
            <a:ext cx="17796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1050" dirty="0" smtClean="0"/>
              <a:t>Скандинавски планини</a:t>
            </a:r>
            <a:endParaRPr lang="en-US" sz="105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29000" y="1828800"/>
            <a:ext cx="29718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prstClr val="white"/>
                </a:solidFill>
              </a:rPr>
              <a:t>Викинзите</a:t>
            </a:r>
            <a:r>
              <a:rPr lang="ru-RU" sz="1200" dirty="0">
                <a:solidFill>
                  <a:prstClr val="white"/>
                </a:solidFill>
              </a:rPr>
              <a:t> биле воинствени припадници на Норманите, страствени корисници на бродови, истражувачи и трговци. По потекло биле од Скандинавија, но помеѓу доцниот 8 и 11 век успешно напаѓале, освојувале и пљачкале места на бреговите на Британија, Франција и други делови од Европа. Периодот на европска </a:t>
            </a:r>
            <a:r>
              <a:rPr lang="ru-RU" sz="1200" dirty="0" smtClean="0">
                <a:solidFill>
                  <a:prstClr val="white"/>
                </a:solidFill>
              </a:rPr>
              <a:t>историја</a:t>
            </a:r>
            <a:r>
              <a:rPr lang="en-US" sz="1200" dirty="0" smtClean="0">
                <a:solidFill>
                  <a:prstClr val="white"/>
                </a:solidFill>
              </a:rPr>
              <a:t> </a:t>
            </a:r>
            <a:r>
              <a:rPr lang="ru-RU" sz="1200" dirty="0" smtClean="0">
                <a:solidFill>
                  <a:prstClr val="white"/>
                </a:solidFill>
              </a:rPr>
              <a:t>помеѓу</a:t>
            </a:r>
            <a:r>
              <a:rPr lang="ru-RU" sz="1200" dirty="0">
                <a:solidFill>
                  <a:prstClr val="white"/>
                </a:solidFill>
              </a:rPr>
              <a:t> 793 и 1066 година често се нарекува „викиншко доба“.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105400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>
                <a:solidFill>
                  <a:prstClr val="white"/>
                </a:solidFill>
              </a:rPr>
              <a:t>Во 18 век, зборот </a:t>
            </a:r>
            <a:r>
              <a:rPr lang="ru-RU" sz="1100" i="1" dirty="0">
                <a:solidFill>
                  <a:prstClr val="white"/>
                </a:solidFill>
              </a:rPr>
              <a:t>викинг</a:t>
            </a:r>
            <a:r>
              <a:rPr lang="ru-RU" sz="1100" dirty="0">
                <a:solidFill>
                  <a:prstClr val="white"/>
                </a:solidFill>
              </a:rPr>
              <a:t> почнал да се користи во англискиот јазик со романтични конотации. </a:t>
            </a:r>
            <a:r>
              <a:rPr lang="ru-RU" sz="1100" dirty="0" smtClean="0">
                <a:solidFill>
                  <a:prstClr val="white"/>
                </a:solidFill>
              </a:rPr>
              <a:t>Етимолози</a:t>
            </a:r>
            <a:r>
              <a:rPr lang="en-US" sz="1100" dirty="0" smtClean="0">
                <a:solidFill>
                  <a:prstClr val="white"/>
                </a:solidFill>
              </a:rPr>
              <a:t>t</a:t>
            </a:r>
            <a:r>
              <a:rPr lang="ru-RU" sz="1100" dirty="0" smtClean="0">
                <a:solidFill>
                  <a:prstClr val="white"/>
                </a:solidFill>
              </a:rPr>
              <a:t>е</a:t>
            </a:r>
            <a:r>
              <a:rPr lang="ru-RU" sz="1100" dirty="0">
                <a:solidFill>
                  <a:prstClr val="white"/>
                </a:solidFill>
              </a:rPr>
              <a:t> тврдат дека првата употреба на зборот потекнува од англо-француските писатели; тие го употребувале зборот „</a:t>
            </a:r>
            <a:r>
              <a:rPr lang="ru-RU" sz="1100" i="1" dirty="0">
                <a:solidFill>
                  <a:prstClr val="white"/>
                </a:solidFill>
              </a:rPr>
              <a:t>víkingr</a:t>
            </a:r>
            <a:r>
              <a:rPr lang="ru-RU" sz="1100" dirty="0">
                <a:solidFill>
                  <a:prstClr val="white"/>
                </a:solidFill>
              </a:rPr>
              <a:t>“ за некој што напаѓал (правел рации) и пљачкал</a:t>
            </a:r>
            <a:r>
              <a:rPr lang="ru-RU" sz="1100" dirty="0" smtClean="0">
                <a:solidFill>
                  <a:prstClr val="white"/>
                </a:solidFill>
              </a:rPr>
              <a:t>.</a:t>
            </a:r>
            <a:r>
              <a:rPr lang="ru-RU" sz="1100" dirty="0">
                <a:solidFill>
                  <a:prstClr val="white"/>
                </a:solidFill>
              </a:rPr>
              <a:t> Во модерните скандинавски јазици, поимот </a:t>
            </a:r>
            <a:r>
              <a:rPr lang="ru-RU" sz="1100" i="1" dirty="0">
                <a:solidFill>
                  <a:prstClr val="white"/>
                </a:solidFill>
              </a:rPr>
              <a:t>викинг</a:t>
            </a:r>
            <a:r>
              <a:rPr lang="ru-RU" sz="1100" dirty="0">
                <a:solidFill>
                  <a:prstClr val="white"/>
                </a:solidFill>
              </a:rPr>
              <a:t> се користи за луѓе кои оделе на викиншки експедиции, без разлика дали тие биле за воена или трговска намена</a:t>
            </a:r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33400"/>
            <a:ext cx="3219655" cy="220980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200400"/>
            <a:ext cx="2762250" cy="16573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 smtClean="0"/>
              <a:t>ВИКИНЗИ</a:t>
            </a:r>
            <a:endParaRPr lang="en-US" dirty="0"/>
          </a:p>
        </p:txBody>
      </p:sp>
      <p:pic>
        <p:nvPicPr>
          <p:cNvPr id="8" name="Picture 7" descr="peter-nicolai-arbo-olav-tryggvason-kon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4419600"/>
            <a:ext cx="4278630" cy="2222665"/>
          </a:xfrm>
          <a:prstGeom prst="rect">
            <a:avLst/>
          </a:prstGeom>
        </p:spPr>
      </p:pic>
      <p:pic>
        <p:nvPicPr>
          <p:cNvPr id="9" name="Picture 8" descr="Vikings-Voyage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228600"/>
            <a:ext cx="2571571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75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6934200" cy="48539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06836" y="228600"/>
            <a:ext cx="29198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ПОТСЕТИ СЕ ЗА РЕГИОНАЛНА ПОДЕЛБА НА ЕВРОПА!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73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00"/>
          <a:stretch/>
        </p:blipFill>
        <p:spPr>
          <a:xfrm>
            <a:off x="4114800" y="4720281"/>
            <a:ext cx="4904727" cy="21336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3" y="9070"/>
            <a:ext cx="6248401" cy="4745661"/>
          </a:xfrm>
        </p:spPr>
      </p:pic>
    </p:spTree>
    <p:extLst>
      <p:ext uri="{BB962C8B-B14F-4D97-AF65-F5344CB8AC3E}">
        <p14:creationId xmlns:p14="http://schemas.microsoft.com/office/powerpoint/2010/main" val="281351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5850" y="0"/>
            <a:ext cx="4038600" cy="1371600"/>
          </a:xfrm>
        </p:spPr>
        <p:txBody>
          <a:bodyPr>
            <a:normAutofit fontScale="90000"/>
          </a:bodyPr>
          <a:lstStyle/>
          <a:p>
            <a:r>
              <a:rPr lang="mk-MK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Каде се протега и со кои држави се граничи Шведска?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82836" cy="6933170"/>
          </a:xfrm>
        </p:spPr>
      </p:pic>
      <p:sp>
        <p:nvSpPr>
          <p:cNvPr id="6" name="Rectangle 5"/>
          <p:cNvSpPr/>
          <p:nvPr/>
        </p:nvSpPr>
        <p:spPr>
          <a:xfrm>
            <a:off x="4419600" y="1524001"/>
            <a:ext cx="4343400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</a:t>
            </a:r>
            <a:r>
              <a:rPr lang="mk-MK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едска е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држава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 регионот на Северна Европа, која се протега во југоисточниот дел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Скандинавскиот Полуостров.</a:t>
            </a:r>
          </a:p>
          <a:p>
            <a:pPr algn="ctr"/>
            <a:endParaRPr lang="ru-RU" sz="2300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Шведска се граничи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 Норвешка на запад, со Финска на североисток и на исток со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Ботниски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Залив. На југ е поврзана со Данска со Ересундскиот мост</a:t>
            </a:r>
            <a:endParaRPr lang="ru-RU" sz="2300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3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95850" y="4063662"/>
            <a:ext cx="4210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5018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733800" y="457200"/>
            <a:ext cx="5410200" cy="3505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 своите 450.295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км2 Шведска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 трета најголема држава во Европската Унија според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територија.</a:t>
            </a:r>
            <a:r>
              <a:rPr lang="mk-MK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А најголемата </a:t>
            </a:r>
            <a:r>
              <a:rPr lang="mk-MK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земја </a:t>
            </a:r>
            <a:r>
              <a:rPr lang="mk-MK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 регионот на </a:t>
            </a:r>
            <a:r>
              <a:rPr lang="mk-MK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Северна Европа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mk-MK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Шведска нема многу разгранет брег.</a:t>
            </a:r>
            <a:r>
              <a:rPr lang="mk-MK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mk-MK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Најголем полуостров во Шведска е Упланд на кој се наоѓа Стокхолм. Шведска на југо-западен дел излегува на Балтичко Море </a:t>
            </a:r>
            <a:r>
              <a:rPr lang="mk-MK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 нејзината територија </a:t>
            </a:r>
            <a:r>
              <a:rPr lang="mk-MK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припаѓаат и островите Готланд и Еланд.</a:t>
            </a:r>
          </a:p>
          <a:p>
            <a:r>
              <a:rPr lang="mk-MK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Швеска </a:t>
            </a:r>
            <a:r>
              <a:rPr lang="mk-MK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излегува само на Балтичко Море. Познати се и Ботнијанскиот залив на запад, </a:t>
            </a:r>
            <a:r>
              <a:rPr lang="mk-MK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Категат </a:t>
            </a:r>
            <a:r>
              <a:rPr lang="mk-MK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mk-MK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Скагераг </a:t>
            </a:r>
            <a:r>
              <a:rPr lang="mk-MK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југо-исток.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435371" y="0"/>
            <a:ext cx="5715000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Површина и брегова разгранетост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9"/>
          <a:stretch/>
        </p:blipFill>
        <p:spPr>
          <a:xfrm>
            <a:off x="5264171" y="3941618"/>
            <a:ext cx="3886200" cy="2840182"/>
          </a:xfrm>
        </p:spPr>
      </p:pic>
      <p:pic>
        <p:nvPicPr>
          <p:cNvPr id="9" name="графика2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34353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0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105400" y="0"/>
            <a:ext cx="4038600" cy="685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mk-MK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mk-MK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Шведска </a:t>
            </a:r>
            <a:r>
              <a:rPr lang="mk-MK" sz="1900" dirty="0">
                <a:latin typeface="Calibri" panose="020F0502020204030204" pitchFamily="34" charset="0"/>
                <a:cs typeface="Calibri" panose="020F0502020204030204" pitchFamily="34" charset="0"/>
              </a:rPr>
              <a:t>има ридско-планински релјеф</a:t>
            </a:r>
            <a:r>
              <a:rPr lang="mk-MK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. На </a:t>
            </a:r>
            <a:r>
              <a:rPr lang="mk-MK" sz="1900" dirty="0">
                <a:latin typeface="Calibri" panose="020F0502020204030204" pitchFamily="34" charset="0"/>
                <a:cs typeface="Calibri" panose="020F0502020204030204" pitchFamily="34" charset="0"/>
              </a:rPr>
              <a:t>погорните северни и западни делови таа има планински релјеф</a:t>
            </a:r>
            <a:r>
              <a:rPr lang="mk-MK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mk-MK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Во </a:t>
            </a:r>
            <a:r>
              <a:rPr lang="mk-MK" sz="1900" dirty="0">
                <a:latin typeface="Calibri" panose="020F0502020204030204" pitchFamily="34" charset="0"/>
                <a:cs typeface="Calibri" panose="020F0502020204030204" pitchFamily="34" charset="0"/>
              </a:rPr>
              <a:t>подолните делови Шведска има ридско-низински релјеф. Покрај брегот на Балтичко Море таа има низински релјеф. </a:t>
            </a:r>
            <a:endParaRPr lang="mk-MK" sz="19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mk-MK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mk-MK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*На </a:t>
            </a:r>
            <a:r>
              <a:rPr lang="mk-MK" sz="1900" dirty="0">
                <a:latin typeface="Calibri" panose="020F0502020204030204" pitchFamily="34" charset="0"/>
                <a:cs typeface="Calibri" panose="020F0502020204030204" pitchFamily="34" charset="0"/>
              </a:rPr>
              <a:t>север и на запад ги зафаќа источните ограноци од Скандинавските Планини, кои се стари грамадни.</a:t>
            </a:r>
            <a:r>
              <a:rPr lang="ru-RU" sz="1900" dirty="0">
                <a:latin typeface="Calibri" panose="020F0502020204030204" pitchFamily="34" charset="0"/>
                <a:cs typeface="Calibri" panose="020F0502020204030204" pitchFamily="34" charset="0"/>
              </a:rPr>
              <a:t> Овие планини се богати со шуми и рудни богатства (Железо, бакар, олово, цинк, злато, никел и др.) Во близина на Кируна се експлоатира најквалитетната железна руда во светот -70% железо). Највисоките делови од овие планини имаат Алпски </a:t>
            </a:r>
            <a:r>
              <a:rPr lang="ru-RU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релјеф (</a:t>
            </a:r>
            <a:r>
              <a:rPr lang="ru-RU" sz="1900" dirty="0">
                <a:latin typeface="Calibri" panose="020F0502020204030204" pitchFamily="34" charset="0"/>
                <a:cs typeface="Calibri" panose="020F0502020204030204" pitchFamily="34" charset="0"/>
              </a:rPr>
              <a:t>Кебнекаисе </a:t>
            </a:r>
            <a:r>
              <a:rPr lang="ru-RU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2111м).</a:t>
            </a:r>
            <a:endParaRPr lang="ru-RU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228600"/>
            <a:ext cx="3581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mk-MK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Релјеф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51930"/>
            <a:ext cx="4419600" cy="563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4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8832"/>
            <a:ext cx="8305800" cy="301916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mk-MK" sz="2000" dirty="0" smtClean="0">
                <a:solidFill>
                  <a:schemeClr val="bg2">
                    <a:lumMod val="25000"/>
                  </a:schemeClr>
                </a:solidFill>
              </a:rPr>
              <a:t>Најзастапени се старите грамадни.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Поради глацијацијата, Скандинавските Планини спрема Атлантикот се одликуваат со карактеристични глацијални форми познати како фјордови. Тие настанале кога крајврежните долини биле исполнети со глечери кои со својот притисок ги продлабочиле и прошириле долините, а потоа со топењето на глечерите ваквите долини останале исполнети со вода, така што денес во вид на издолжени заливи навлегуваат длабоко во копното.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 descr="1489149140_anders_ekholm-scandinavian_mountains-42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558746"/>
            <a:ext cx="3865204" cy="2438400"/>
          </a:xfrm>
          <a:prstGeom prst="rect">
            <a:avLst/>
          </a:prstGeom>
        </p:spPr>
      </p:pic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552" y="3505200"/>
            <a:ext cx="4630496" cy="243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5943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Фјелди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6019800"/>
            <a:ext cx="11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dirty="0" smtClean="0"/>
              <a:t>Фјордови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42031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20782"/>
            <a:ext cx="3283527" cy="1295401"/>
          </a:xfrm>
        </p:spPr>
        <p:txBody>
          <a:bodyPr>
            <a:normAutofit/>
          </a:bodyPr>
          <a:lstStyle/>
          <a:p>
            <a:pPr algn="ctr"/>
            <a:r>
              <a:rPr lang="mk-MK" sz="3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КЛИМА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81400"/>
            <a:ext cx="5257800" cy="325581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овие простори температурите се значително пониски, така што северните делови на Ботнискиот Залив се замрзнати и по неколку месеци. </a:t>
            </a:r>
          </a:p>
          <a:p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Соодветно на температурните услови се јавуваат разлики во количествата врнежи и кои во западните делови имаат поголеми количества, а во внатрешноста на полуостровот тие се помали. Има долги ладни зими кои траат и по 9/10 месеци. Летата се свежи и кратки траат 2/3 месеци.</a:t>
            </a:r>
            <a:endParaRPr lang="en-US" sz="22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475" r="2272" b="12276"/>
          <a:stretch/>
        </p:blipFill>
        <p:spPr>
          <a:xfrm>
            <a:off x="5867400" y="1143000"/>
            <a:ext cx="3276600" cy="569421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-13855" y="0"/>
            <a:ext cx="5500256" cy="3352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k-MK" sz="23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Климата во северните делови е супполарна а на нај северните и поларна. На планините има планинска клима, во средишните делови има присуство на континентална на брегот на Балтичко море има приморска клима.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1266" y="0"/>
            <a:ext cx="4961467" cy="1143001"/>
          </a:xfrm>
        </p:spPr>
        <p:txBody>
          <a:bodyPr>
            <a:normAutofit/>
          </a:bodyPr>
          <a:lstStyle/>
          <a:p>
            <a:pPr algn="ctr"/>
            <a:r>
              <a:rPr lang="mk-MK" sz="3800" b="1" dirty="0" smtClean="0">
                <a:solidFill>
                  <a:srgbClr val="00B0F0"/>
                </a:solidFill>
              </a:rPr>
              <a:t>ХИДРОГРАФИЈА</a:t>
            </a:r>
            <a:endParaRPr lang="en-US" sz="38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4107872" cy="6172199"/>
          </a:xfrm>
        </p:spPr>
        <p:txBody>
          <a:bodyPr>
            <a:normAutofit/>
          </a:bodyPr>
          <a:lstStyle/>
          <a:p>
            <a:r>
              <a:rPr lang="mk-MK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Шведска во југозападниот  дел излегува на Балтичко Море. </a:t>
            </a:r>
          </a:p>
          <a:p>
            <a:r>
              <a:rPr lang="mk-MK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Шведска има многу брзи полноводни и кратки реки и со голем хидроенергетски потенцијал, особено на Скандинавските планини</a:t>
            </a:r>
            <a:r>
              <a:rPr lang="mk-MK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mk-MK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сите се влеваат во Балтичкото Море.</a:t>
            </a:r>
          </a:p>
          <a:p>
            <a:r>
              <a:rPr lang="mk-MK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Најпознати се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mk-MK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Јема, Ниса, Осмердал, Јуснан и др. </a:t>
            </a:r>
          </a:p>
          <a:p>
            <a:r>
              <a:rPr lang="mk-MK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Шведска исто така има и многу езера(90 000) кои најчесто се со глацијално потекло Хајголеми и најпознати се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mk-MK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Венер, Ветер, Меларен, Јелмарен, Силјан идр.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936" y="838200"/>
            <a:ext cx="4402063" cy="6012873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rallax">
  <a:themeElements>
    <a:clrScheme name="Custom 9">
      <a:dk1>
        <a:sysClr val="windowText" lastClr="000000"/>
      </a:dk1>
      <a:lt1>
        <a:sysClr val="window" lastClr="FFFFFF"/>
      </a:lt1>
      <a:dk2>
        <a:srgbClr val="488292"/>
      </a:dk2>
      <a:lt2>
        <a:srgbClr val="CFE2E7"/>
      </a:lt2>
      <a:accent1>
        <a:srgbClr val="33B6D7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7F0E65"/>
      </a:accent6>
      <a:hlink>
        <a:srgbClr val="2DA0F1"/>
      </a:hlink>
      <a:folHlink>
        <a:srgbClr val="7ED1E6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Verv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428</TotalTime>
  <Words>632</Words>
  <Application>Microsoft Office PowerPoint</Application>
  <PresentationFormat>On-screen Show (4:3)</PresentationFormat>
  <Paragraphs>56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Century Gothic</vt:lpstr>
      <vt:lpstr>Corbel</vt:lpstr>
      <vt:lpstr>Times New Roman</vt:lpstr>
      <vt:lpstr>Verdana</vt:lpstr>
      <vt:lpstr>Wingdings 2</vt:lpstr>
      <vt:lpstr>Parallax</vt:lpstr>
      <vt:lpstr>Verve</vt:lpstr>
      <vt:lpstr> Наставна содржина: ШВЕДСКА</vt:lpstr>
      <vt:lpstr>PowerPoint Presentation</vt:lpstr>
      <vt:lpstr>PowerPoint Presentation</vt:lpstr>
      <vt:lpstr>Каде се протега и со кои држави се граничи Шведска?</vt:lpstr>
      <vt:lpstr>PowerPoint Presentation</vt:lpstr>
      <vt:lpstr>PowerPoint Presentation</vt:lpstr>
      <vt:lpstr>PowerPoint Presentation</vt:lpstr>
      <vt:lpstr>КЛИМА</vt:lpstr>
      <vt:lpstr>ХИДРОГРАФИЈА</vt:lpstr>
      <vt:lpstr>PowerPoint Presentation</vt:lpstr>
      <vt:lpstr>Население, Јазик и Религија</vt:lpstr>
      <vt:lpstr>PowerPoint Presentation</vt:lpstr>
      <vt:lpstr>PowerPoint Presentation</vt:lpstr>
      <vt:lpstr>PowerPoint Presentation</vt:lpstr>
      <vt:lpstr>Индустрија </vt:lpstr>
      <vt:lpstr>PowerPoint Presentation</vt:lpstr>
      <vt:lpstr>ВИКИНЗИ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KРАЛСТВО  ШВЕДСКА</dc:title>
  <dc:creator>Windows User</dc:creator>
  <cp:lastModifiedBy>USER</cp:lastModifiedBy>
  <cp:revision>42</cp:revision>
  <dcterms:created xsi:type="dcterms:W3CDTF">2019-04-05T15:38:26Z</dcterms:created>
  <dcterms:modified xsi:type="dcterms:W3CDTF">2020-03-20T14:14:39Z</dcterms:modified>
</cp:coreProperties>
</file>